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4" r:id="rId4"/>
    <p:sldId id="265" r:id="rId5"/>
    <p:sldId id="258" r:id="rId6"/>
    <p:sldId id="260" r:id="rId7"/>
    <p:sldId id="259" r:id="rId8"/>
    <p:sldId id="263"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04C3AD-ECD6-4FF7-BB29-532D3A79D5CD}" type="datetimeFigureOut">
              <a:rPr lang="en-US" smtClean="0"/>
              <a:t>2/14/2016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3F19FA-A2DA-43FC-8E08-AB59902E918D}" type="slidenum">
              <a:rPr lang="en-US" smtClean="0"/>
              <a:t>‹#›</a:t>
            </a:fld>
            <a:endParaRPr lang="en-US"/>
          </a:p>
        </p:txBody>
      </p:sp>
    </p:spTree>
    <p:extLst>
      <p:ext uri="{BB962C8B-B14F-4D97-AF65-F5344CB8AC3E}">
        <p14:creationId xmlns:p14="http://schemas.microsoft.com/office/powerpoint/2010/main" val="3087313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Teacher</a:t>
            </a:r>
            <a:r>
              <a:rPr lang="en-US" baseline="0" dirty="0" smtClean="0"/>
              <a:t> writes definition of a meteorologist with class. </a:t>
            </a:r>
            <a:r>
              <a:rPr lang="en-US" sz="1200" kern="1200" dirty="0" smtClean="0">
                <a:solidFill>
                  <a:schemeClr val="tx1"/>
                </a:solidFill>
                <a:latin typeface="+mn-lt"/>
                <a:ea typeface="+mn-ea"/>
                <a:cs typeface="+mn-cs"/>
              </a:rPr>
              <a:t>Meteorologists are scientists who study the atmosphere. They examine its effects on the environment, predict the weather, or investigate climate trends.</a:t>
            </a:r>
          </a:p>
          <a:p>
            <a:endParaRPr lang="en-US" dirty="0"/>
          </a:p>
        </p:txBody>
      </p:sp>
      <p:sp>
        <p:nvSpPr>
          <p:cNvPr id="4" name="Slide Number Placeholder 3"/>
          <p:cNvSpPr>
            <a:spLocks noGrp="1"/>
          </p:cNvSpPr>
          <p:nvPr>
            <p:ph type="sldNum" sz="quarter" idx="10"/>
          </p:nvPr>
        </p:nvSpPr>
        <p:spPr/>
        <p:txBody>
          <a:bodyPr/>
          <a:lstStyle/>
          <a:p>
            <a:fld id="{EB3F19FA-A2DA-43FC-8E08-AB59902E918D}" type="slidenum">
              <a:rPr lang="en-US" smtClean="0"/>
              <a:t>2</a:t>
            </a:fld>
            <a:endParaRPr lang="en-US"/>
          </a:p>
        </p:txBody>
      </p:sp>
    </p:spTree>
    <p:extLst>
      <p:ext uri="{BB962C8B-B14F-4D97-AF65-F5344CB8AC3E}">
        <p14:creationId xmlns:p14="http://schemas.microsoft.com/office/powerpoint/2010/main" val="1611331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labels</a:t>
            </a:r>
            <a:r>
              <a:rPr lang="en-US" baseline="0" dirty="0" smtClean="0"/>
              <a:t> tools on white board and students on their notes.</a:t>
            </a:r>
          </a:p>
          <a:p>
            <a:r>
              <a:rPr lang="en-US" baseline="0" dirty="0" smtClean="0"/>
              <a:t>Picture 1: </a:t>
            </a:r>
            <a:r>
              <a:rPr lang="en-US" baseline="0" dirty="0" err="1" smtClean="0"/>
              <a:t>Statellite</a:t>
            </a:r>
            <a:endParaRPr lang="en-US" baseline="0" dirty="0" smtClean="0"/>
          </a:p>
          <a:p>
            <a:r>
              <a:rPr lang="en-US" baseline="0" dirty="0" smtClean="0"/>
              <a:t>Picture 2: Radar</a:t>
            </a:r>
          </a:p>
          <a:p>
            <a:r>
              <a:rPr lang="en-US" baseline="0" dirty="0" smtClean="0"/>
              <a:t>Picture 3: Weather Balloon</a:t>
            </a:r>
            <a:endParaRPr lang="en-US" dirty="0"/>
          </a:p>
        </p:txBody>
      </p:sp>
      <p:sp>
        <p:nvSpPr>
          <p:cNvPr id="4" name="Slide Number Placeholder 3"/>
          <p:cNvSpPr>
            <a:spLocks noGrp="1"/>
          </p:cNvSpPr>
          <p:nvPr>
            <p:ph type="sldNum" sz="quarter" idx="10"/>
          </p:nvPr>
        </p:nvSpPr>
        <p:spPr/>
        <p:txBody>
          <a:bodyPr/>
          <a:lstStyle/>
          <a:p>
            <a:fld id="{EB3F19FA-A2DA-43FC-8E08-AB59902E918D}" type="slidenum">
              <a:rPr lang="en-US" smtClean="0"/>
              <a:t>3</a:t>
            </a:fld>
            <a:endParaRPr lang="en-US"/>
          </a:p>
        </p:txBody>
      </p:sp>
    </p:spTree>
    <p:extLst>
      <p:ext uri="{BB962C8B-B14F-4D97-AF65-F5344CB8AC3E}">
        <p14:creationId xmlns:p14="http://schemas.microsoft.com/office/powerpoint/2010/main" val="3377565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work in table groups or pairs</a:t>
            </a:r>
            <a:r>
              <a:rPr lang="en-US" baseline="0" dirty="0" smtClean="0"/>
              <a:t> to fill out information on chart about what they remember </a:t>
            </a:r>
            <a:endParaRPr lang="en-US" dirty="0"/>
          </a:p>
        </p:txBody>
      </p:sp>
      <p:sp>
        <p:nvSpPr>
          <p:cNvPr id="4" name="Slide Number Placeholder 3"/>
          <p:cNvSpPr>
            <a:spLocks noGrp="1"/>
          </p:cNvSpPr>
          <p:nvPr>
            <p:ph type="sldNum" sz="quarter" idx="10"/>
          </p:nvPr>
        </p:nvSpPr>
        <p:spPr/>
        <p:txBody>
          <a:bodyPr/>
          <a:lstStyle/>
          <a:p>
            <a:fld id="{EB3F19FA-A2DA-43FC-8E08-AB59902E918D}" type="slidenum">
              <a:rPr lang="en-US" smtClean="0"/>
              <a:t>6</a:t>
            </a:fld>
            <a:endParaRPr lang="en-US"/>
          </a:p>
        </p:txBody>
      </p:sp>
    </p:spTree>
    <p:extLst>
      <p:ext uri="{BB962C8B-B14F-4D97-AF65-F5344CB8AC3E}">
        <p14:creationId xmlns:p14="http://schemas.microsoft.com/office/powerpoint/2010/main" val="205706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work in</a:t>
            </a:r>
            <a:r>
              <a:rPr lang="en-US" baseline="0" dirty="0" smtClean="0"/>
              <a:t> groups or pairs to label map.  Then show answers on Power Point to compare answers.</a:t>
            </a:r>
            <a:endParaRPr lang="en-US" dirty="0"/>
          </a:p>
        </p:txBody>
      </p:sp>
      <p:sp>
        <p:nvSpPr>
          <p:cNvPr id="4" name="Slide Number Placeholder 3"/>
          <p:cNvSpPr>
            <a:spLocks noGrp="1"/>
          </p:cNvSpPr>
          <p:nvPr>
            <p:ph type="sldNum" sz="quarter" idx="10"/>
          </p:nvPr>
        </p:nvSpPr>
        <p:spPr/>
        <p:txBody>
          <a:bodyPr/>
          <a:lstStyle/>
          <a:p>
            <a:fld id="{EB3F19FA-A2DA-43FC-8E08-AB59902E918D}" type="slidenum">
              <a:rPr lang="en-US" smtClean="0"/>
              <a:t>7</a:t>
            </a:fld>
            <a:endParaRPr lang="en-US"/>
          </a:p>
        </p:txBody>
      </p:sp>
    </p:spTree>
    <p:extLst>
      <p:ext uri="{BB962C8B-B14F-4D97-AF65-F5344CB8AC3E}">
        <p14:creationId xmlns:p14="http://schemas.microsoft.com/office/powerpoint/2010/main" val="1443328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 has students</a:t>
            </a:r>
            <a:r>
              <a:rPr lang="en-US" baseline="0" dirty="0" smtClean="0"/>
              <a:t> talk to a partner.  </a:t>
            </a:r>
            <a:endParaRPr lang="en-US" dirty="0"/>
          </a:p>
        </p:txBody>
      </p:sp>
      <p:sp>
        <p:nvSpPr>
          <p:cNvPr id="4" name="Slide Number Placeholder 3"/>
          <p:cNvSpPr>
            <a:spLocks noGrp="1"/>
          </p:cNvSpPr>
          <p:nvPr>
            <p:ph type="sldNum" sz="quarter" idx="10"/>
          </p:nvPr>
        </p:nvSpPr>
        <p:spPr/>
        <p:txBody>
          <a:bodyPr/>
          <a:lstStyle/>
          <a:p>
            <a:fld id="{EB3F19FA-A2DA-43FC-8E08-AB59902E918D}" type="slidenum">
              <a:rPr lang="en-US" smtClean="0"/>
              <a:t>8</a:t>
            </a:fld>
            <a:endParaRPr lang="en-US"/>
          </a:p>
        </p:txBody>
      </p:sp>
    </p:spTree>
    <p:extLst>
      <p:ext uri="{BB962C8B-B14F-4D97-AF65-F5344CB8AC3E}">
        <p14:creationId xmlns:p14="http://schemas.microsoft.com/office/powerpoint/2010/main" val="2295577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a:t>
            </a:r>
            <a:r>
              <a:rPr lang="en-US" baseline="0" dirty="0" smtClean="0"/>
              <a:t> asks students questions about the weather in different regions.  </a:t>
            </a:r>
          </a:p>
          <a:p>
            <a:pPr marL="228600" indent="-228600">
              <a:buAutoNum type="arabicPeriod"/>
            </a:pPr>
            <a:r>
              <a:rPr lang="en-US" baseline="0" dirty="0" smtClean="0"/>
              <a:t>What is the weather going to be like in California? Stormy.</a:t>
            </a:r>
          </a:p>
          <a:p>
            <a:pPr marL="228600" indent="-228600">
              <a:buAutoNum type="arabicPeriod"/>
            </a:pPr>
            <a:r>
              <a:rPr lang="en-US" baseline="0" dirty="0" smtClean="0"/>
              <a:t>What is the weather going to be like in Colorado?  Nice weather.</a:t>
            </a:r>
          </a:p>
          <a:p>
            <a:pPr marL="228600" indent="-228600">
              <a:buNone/>
            </a:pPr>
            <a:r>
              <a:rPr lang="en-US" baseline="0" dirty="0" smtClean="0"/>
              <a:t>Misconception alert:  Students tend to think of stormy weather as cold and nice weather as hot.  Even though air pressure is made by cold and warm air it does not make cold or warm weather.  Other factors affect temperature.</a:t>
            </a:r>
            <a:endParaRPr lang="en-US" dirty="0"/>
          </a:p>
        </p:txBody>
      </p:sp>
      <p:sp>
        <p:nvSpPr>
          <p:cNvPr id="4" name="Slide Number Placeholder 3"/>
          <p:cNvSpPr>
            <a:spLocks noGrp="1"/>
          </p:cNvSpPr>
          <p:nvPr>
            <p:ph type="sldNum" sz="quarter" idx="10"/>
          </p:nvPr>
        </p:nvSpPr>
        <p:spPr/>
        <p:txBody>
          <a:bodyPr/>
          <a:lstStyle/>
          <a:p>
            <a:fld id="{EB3F19FA-A2DA-43FC-8E08-AB59902E918D}" type="slidenum">
              <a:rPr lang="en-US" smtClean="0"/>
              <a:t>9</a:t>
            </a:fld>
            <a:endParaRPr lang="en-US"/>
          </a:p>
        </p:txBody>
      </p:sp>
    </p:spTree>
    <p:extLst>
      <p:ext uri="{BB962C8B-B14F-4D97-AF65-F5344CB8AC3E}">
        <p14:creationId xmlns:p14="http://schemas.microsoft.com/office/powerpoint/2010/main" val="1208337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en-US" altLang="ja-JP" smtClean="0"/>
              <a:t>Click to edit Master title style</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F3A1E7A4-CB55-48E9-87E6-3F1F9A25ECAB}" type="datetimeFigureOut">
              <a:rPr lang="en-US" smtClean="0"/>
              <a:t>2/14/2016</a:t>
            </a:fld>
            <a:endParaRPr lang="en-US"/>
          </a:p>
        </p:txBody>
      </p:sp>
      <p:sp>
        <p:nvSpPr>
          <p:cNvPr id="11" name="図形 10"/>
          <p:cNvSpPr>
            <a:spLocks noGrp="1"/>
          </p:cNvSpPr>
          <p:nvPr>
            <p:ph type="ftr" sz="quarter" idx="11"/>
          </p:nvPr>
        </p:nvSpPr>
        <p:spPr>
          <a:xfrm>
            <a:off x="6048000" y="6492875"/>
            <a:ext cx="2394000" cy="365125"/>
          </a:xfrm>
        </p:spPr>
        <p:txBody>
          <a:bodyPr/>
          <a:lstStyle/>
          <a:p>
            <a:endParaRPr lang="en-US"/>
          </a:p>
        </p:txBody>
      </p:sp>
      <p:sp>
        <p:nvSpPr>
          <p:cNvPr id="18" name="図形 17"/>
          <p:cNvSpPr>
            <a:spLocks noGrp="1"/>
          </p:cNvSpPr>
          <p:nvPr>
            <p:ph type="sldNum" sz="quarter" idx="12"/>
          </p:nvPr>
        </p:nvSpPr>
        <p:spPr>
          <a:xfrm>
            <a:off x="8499632" y="6492875"/>
            <a:ext cx="644400" cy="365125"/>
          </a:xfrm>
        </p:spPr>
        <p:txBody>
          <a:bodyPr/>
          <a:lstStyle/>
          <a:p>
            <a:fld id="{AAAAA7F2-F553-4463-B6BD-544DCD7B89AF}" type="slidenum">
              <a:rPr lang="en-US" smtClean="0"/>
              <a:t>‹#›</a:t>
            </a:fld>
            <a:endParaRPr lang="en-US"/>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F3A1E7A4-CB55-48E9-87E6-3F1F9A25ECAB}" type="datetimeFigureOut">
              <a:rPr lang="en-US" smtClean="0"/>
              <a:t>2/14/2016</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AAAAA7F2-F553-4463-B6BD-544DCD7B89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F3A1E7A4-CB55-48E9-87E6-3F1F9A25ECAB}" type="datetimeFigureOut">
              <a:rPr lang="en-US" smtClean="0"/>
              <a:t>2/14/2016</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AAAAA7F2-F553-4463-B6BD-544DCD7B89A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F3A1E7A4-CB55-48E9-87E6-3F1F9A25ECAB}"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AA7F2-F553-4463-B6BD-544DCD7B89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F3A1E7A4-CB55-48E9-87E6-3F1F9A25ECAB}" type="datetimeFigureOut">
              <a:rPr lang="en-US" smtClean="0"/>
              <a:t>2/14/2016</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AAAAA7F2-F553-4463-B6BD-544DCD7B89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a:xfrm>
            <a:off x="4471200" y="6494400"/>
            <a:ext cx="1530000" cy="365125"/>
          </a:xfrm>
        </p:spPr>
        <p:txBody>
          <a:bodyPr/>
          <a:lstStyle/>
          <a:p>
            <a:fld id="{F3A1E7A4-CB55-48E9-87E6-3F1F9A25ECAB}" type="datetimeFigureOut">
              <a:rPr lang="en-US" smtClean="0"/>
              <a:t>2/14/2016</a:t>
            </a:fld>
            <a:endParaRPr lang="en-US"/>
          </a:p>
        </p:txBody>
      </p:sp>
      <p:sp>
        <p:nvSpPr>
          <p:cNvPr id="5" name="図形 4"/>
          <p:cNvSpPr>
            <a:spLocks noGrp="1"/>
          </p:cNvSpPr>
          <p:nvPr>
            <p:ph type="ftr" sz="quarter" idx="11"/>
          </p:nvPr>
        </p:nvSpPr>
        <p:spPr>
          <a:xfrm>
            <a:off x="6048000" y="6492874"/>
            <a:ext cx="2395534" cy="365125"/>
          </a:xfrm>
        </p:spPr>
        <p:txBody>
          <a:bodyPr/>
          <a:lstStyle/>
          <a:p>
            <a:endParaRPr lang="en-US"/>
          </a:p>
        </p:txBody>
      </p:sp>
      <p:sp>
        <p:nvSpPr>
          <p:cNvPr id="6" name="図形 5"/>
          <p:cNvSpPr>
            <a:spLocks noGrp="1"/>
          </p:cNvSpPr>
          <p:nvPr>
            <p:ph type="sldNum" sz="quarter" idx="12"/>
          </p:nvPr>
        </p:nvSpPr>
        <p:spPr>
          <a:xfrm>
            <a:off x="8499600" y="6492875"/>
            <a:ext cx="644400" cy="365125"/>
          </a:xfrm>
        </p:spPr>
        <p:txBody>
          <a:bodyPr/>
          <a:lstStyle/>
          <a:p>
            <a:fld id="{AAAAA7F2-F553-4463-B6BD-544DCD7B89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F3A1E7A4-CB55-48E9-87E6-3F1F9A25ECAB}" type="datetimeFigureOut">
              <a:rPr lang="en-US" smtClean="0"/>
              <a:t>2/14/2016</a:t>
            </a:fld>
            <a:endParaRPr lang="en-US"/>
          </a:p>
        </p:txBody>
      </p:sp>
      <p:sp>
        <p:nvSpPr>
          <p:cNvPr id="6" name="図形 5"/>
          <p:cNvSpPr>
            <a:spLocks noGrp="1"/>
          </p:cNvSpPr>
          <p:nvPr>
            <p:ph type="ftr" sz="quarter" idx="11"/>
          </p:nvPr>
        </p:nvSpPr>
        <p:spPr>
          <a:xfrm>
            <a:off x="6048000" y="6494400"/>
            <a:ext cx="2395534"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AAAAA7F2-F553-4463-B6BD-544DCD7B89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F3A1E7A4-CB55-48E9-87E6-3F1F9A25ECAB}" type="datetimeFigureOut">
              <a:rPr lang="en-US" smtClean="0"/>
              <a:t>2/14/2016</a:t>
            </a:fld>
            <a:endParaRPr lang="en-US"/>
          </a:p>
        </p:txBody>
      </p:sp>
      <p:sp>
        <p:nvSpPr>
          <p:cNvPr id="8" name="図形 7"/>
          <p:cNvSpPr>
            <a:spLocks noGrp="1"/>
          </p:cNvSpPr>
          <p:nvPr>
            <p:ph type="ftr" sz="quarter" idx="11"/>
          </p:nvPr>
        </p:nvSpPr>
        <p:spPr>
          <a:xfrm>
            <a:off x="6048000" y="6494400"/>
            <a:ext cx="2394000" cy="365125"/>
          </a:xfrm>
        </p:spPr>
        <p:txBody>
          <a:bodyPr/>
          <a:lstStyle/>
          <a:p>
            <a:endParaRPr lang="en-US"/>
          </a:p>
        </p:txBody>
      </p:sp>
      <p:sp>
        <p:nvSpPr>
          <p:cNvPr id="9" name="図形 8"/>
          <p:cNvSpPr>
            <a:spLocks noGrp="1"/>
          </p:cNvSpPr>
          <p:nvPr>
            <p:ph type="sldNum" sz="quarter" idx="12"/>
          </p:nvPr>
        </p:nvSpPr>
        <p:spPr>
          <a:xfrm>
            <a:off x="8499600" y="6494400"/>
            <a:ext cx="644400" cy="365125"/>
          </a:xfrm>
        </p:spPr>
        <p:txBody>
          <a:bodyPr/>
          <a:lstStyle/>
          <a:p>
            <a:fld id="{AAAAA7F2-F553-4463-B6BD-544DCD7B89AF}" type="slidenum">
              <a:rPr lang="en-US" smtClean="0"/>
              <a:t>‹#›</a:t>
            </a:fld>
            <a:endParaRPr lang="en-US"/>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dt" sz="half" idx="10"/>
          </p:nvPr>
        </p:nvSpPr>
        <p:spPr/>
        <p:txBody>
          <a:bodyPr/>
          <a:lstStyle/>
          <a:p>
            <a:fld id="{F3A1E7A4-CB55-48E9-87E6-3F1F9A25ECAB}" type="datetimeFigureOut">
              <a:rPr lang="en-US" smtClean="0"/>
              <a:t>2/14/2016</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AAAAA7F2-F553-4463-B6BD-544DCD7B89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F3A1E7A4-CB55-48E9-87E6-3F1F9A25ECAB}" type="datetimeFigureOut">
              <a:rPr lang="en-US" smtClean="0"/>
              <a:t>2/14/2016</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AAAAA7F2-F553-4463-B6BD-544DCD7B89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a:xfrm>
            <a:off x="4471200" y="6494400"/>
            <a:ext cx="1530000" cy="365125"/>
          </a:xfrm>
        </p:spPr>
        <p:txBody>
          <a:bodyPr/>
          <a:lstStyle/>
          <a:p>
            <a:fld id="{F3A1E7A4-CB55-48E9-87E6-3F1F9A25ECAB}" type="datetimeFigureOut">
              <a:rPr lang="en-US" smtClean="0"/>
              <a:t>2/14/2016</a:t>
            </a:fld>
            <a:endParaRPr lang="en-US"/>
          </a:p>
        </p:txBody>
      </p:sp>
      <p:sp>
        <p:nvSpPr>
          <p:cNvPr id="6" name="図形 5"/>
          <p:cNvSpPr>
            <a:spLocks noGrp="1"/>
          </p:cNvSpPr>
          <p:nvPr>
            <p:ph type="ftr" sz="quarter" idx="11"/>
          </p:nvPr>
        </p:nvSpPr>
        <p:spPr>
          <a:xfrm>
            <a:off x="6048000" y="6494400"/>
            <a:ext cx="2394000"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AAAAA7F2-F553-4463-B6BD-544DCD7B89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F3A1E7A4-CB55-48E9-87E6-3F1F9A25ECAB}" type="datetimeFigureOut">
              <a:rPr lang="en-US" smtClean="0"/>
              <a:t>2/14/2016</a:t>
            </a:fld>
            <a:endParaRPr lang="en-US"/>
          </a:p>
        </p:txBody>
      </p:sp>
      <p:sp>
        <p:nvSpPr>
          <p:cNvPr id="10" name="図形 9"/>
          <p:cNvSpPr>
            <a:spLocks noGrp="1"/>
          </p:cNvSpPr>
          <p:nvPr>
            <p:ph type="ftr" sz="quarter" idx="11"/>
          </p:nvPr>
        </p:nvSpPr>
        <p:spPr>
          <a:xfrm>
            <a:off x="6048000" y="6494400"/>
            <a:ext cx="2394000" cy="365125"/>
          </a:xfrm>
        </p:spPr>
        <p:txBody>
          <a:bodyPr/>
          <a:lstStyle/>
          <a:p>
            <a:endParaRPr lang="en-US"/>
          </a:p>
        </p:txBody>
      </p:sp>
      <p:sp>
        <p:nvSpPr>
          <p:cNvPr id="11" name="図形 10"/>
          <p:cNvSpPr>
            <a:spLocks noGrp="1"/>
          </p:cNvSpPr>
          <p:nvPr>
            <p:ph type="sldNum" sz="quarter" idx="12"/>
          </p:nvPr>
        </p:nvSpPr>
        <p:spPr>
          <a:xfrm>
            <a:off x="8499600" y="6494400"/>
            <a:ext cx="644400" cy="365125"/>
          </a:xfrm>
        </p:spPr>
        <p:txBody>
          <a:bodyPr/>
          <a:lstStyle/>
          <a:p>
            <a:fld id="{AAAAA7F2-F553-4463-B6BD-544DCD7B89AF}" type="slidenum">
              <a:rPr lang="en-US" smtClean="0"/>
              <a:t>‹#›</a:t>
            </a:fld>
            <a:endParaRPr lang="en-US"/>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en-US" altLang="ja-JP" smtClean="0"/>
              <a:t>Click to edit Master title style</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F3A1E7A4-CB55-48E9-87E6-3F1F9A25ECAB}" type="datetimeFigureOut">
              <a:rPr lang="en-US" smtClean="0"/>
              <a:t>2/14/2016</a:t>
            </a:fld>
            <a:endParaRPr lang="en-US"/>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en-US"/>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AAAAA7F2-F553-4463-B6BD-544DCD7B89AF}" type="slidenum">
              <a:rPr lang="en-US" smtClean="0"/>
              <a:t>‹#›</a:t>
            </a:fld>
            <a:endParaRPr lang="en-US"/>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Weather Maps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How do weather maps help predict the weather?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tx1"/>
                </a:solidFill>
              </a:rPr>
              <a:t>Its your turn.  Look at this map and make predictions about the weather.</a:t>
            </a:r>
            <a:endParaRPr lang="en-US" sz="3600" dirty="0">
              <a:solidFill>
                <a:schemeClr val="tx1"/>
              </a:solidFill>
            </a:endParaRPr>
          </a:p>
        </p:txBody>
      </p:sp>
      <p:pic>
        <p:nvPicPr>
          <p:cNvPr id="6" name="Content Placeholder 5" descr="current weather map.jpg"/>
          <p:cNvPicPr>
            <a:picLocks noGrp="1" noChangeAspect="1"/>
          </p:cNvPicPr>
          <p:nvPr>
            <p:ph idx="1"/>
          </p:nvPr>
        </p:nvPicPr>
        <p:blipFill>
          <a:blip r:embed="rId2" cstate="print"/>
          <a:stretch>
            <a:fillRect/>
          </a:stretch>
        </p:blipFill>
        <p:spPr>
          <a:xfrm>
            <a:off x="1310216" y="1857375"/>
            <a:ext cx="6561667" cy="442912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Meteorologist</a:t>
            </a:r>
            <a:endParaRPr lang="en-US" dirty="0"/>
          </a:p>
        </p:txBody>
      </p:sp>
      <p:sp>
        <p:nvSpPr>
          <p:cNvPr id="3" name="Content Placeholder 2"/>
          <p:cNvSpPr>
            <a:spLocks noGrp="1"/>
          </p:cNvSpPr>
          <p:nvPr>
            <p:ph idx="1"/>
          </p:nvPr>
        </p:nvSpPr>
        <p:spPr/>
        <p:txBody>
          <a:bodyPr/>
          <a:lstStyle/>
          <a:p>
            <a:r>
              <a:rPr lang="en-US" dirty="0" smtClean="0"/>
              <a:t>Meteorologists are_____________________________</a:t>
            </a:r>
          </a:p>
          <a:p>
            <a:pPr>
              <a:buNone/>
            </a:pPr>
            <a:r>
              <a:rPr lang="en-US" dirty="0" smtClean="0"/>
              <a:t>_____________________________________________________</a:t>
            </a:r>
          </a:p>
          <a:p>
            <a:pPr>
              <a:buNone/>
            </a:pPr>
            <a:r>
              <a:rPr lang="en-US" dirty="0" smtClean="0"/>
              <a:t>_____________________________________________________</a:t>
            </a:r>
          </a:p>
          <a:p>
            <a:pPr>
              <a:buNone/>
            </a:pPr>
            <a:r>
              <a:rPr lang="en-US" dirty="0" smtClean="0"/>
              <a:t>_____________________________________________________</a:t>
            </a:r>
          </a:p>
          <a:p>
            <a:pPr>
              <a:buNone/>
            </a:pPr>
            <a:r>
              <a:rPr lang="en-US" dirty="0" smtClean="0"/>
              <a:t>_____________________________________________________</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Meteorologist Tools</a:t>
            </a:r>
            <a:endParaRPr lang="en-US" dirty="0"/>
          </a:p>
        </p:txBody>
      </p:sp>
      <p:pic>
        <p:nvPicPr>
          <p:cNvPr id="4" name="Content Placeholder 3" descr="DSCS_SatInSpaceLockheedMartin.jpg"/>
          <p:cNvPicPr>
            <a:picLocks noGrp="1" noChangeAspect="1"/>
          </p:cNvPicPr>
          <p:nvPr>
            <p:ph idx="1"/>
          </p:nvPr>
        </p:nvPicPr>
        <p:blipFill>
          <a:blip r:embed="rId3" cstate="print"/>
          <a:stretch>
            <a:fillRect/>
          </a:stretch>
        </p:blipFill>
        <p:spPr>
          <a:xfrm>
            <a:off x="838200" y="1981200"/>
            <a:ext cx="2431022" cy="1924050"/>
          </a:xfrm>
        </p:spPr>
      </p:pic>
      <p:pic>
        <p:nvPicPr>
          <p:cNvPr id="5" name="Picture 4" descr="Katrina-radar-29th-715253.jpg"/>
          <p:cNvPicPr>
            <a:picLocks noChangeAspect="1"/>
          </p:cNvPicPr>
          <p:nvPr/>
        </p:nvPicPr>
        <p:blipFill>
          <a:blip r:embed="rId4" cstate="print"/>
          <a:stretch>
            <a:fillRect/>
          </a:stretch>
        </p:blipFill>
        <p:spPr>
          <a:xfrm>
            <a:off x="5638800" y="1828801"/>
            <a:ext cx="2415228" cy="2065020"/>
          </a:xfrm>
          <a:prstGeom prst="rect">
            <a:avLst/>
          </a:prstGeom>
        </p:spPr>
      </p:pic>
      <p:pic>
        <p:nvPicPr>
          <p:cNvPr id="6" name="Picture 5" descr="s7_weather_balloon.jpg"/>
          <p:cNvPicPr>
            <a:picLocks noChangeAspect="1"/>
          </p:cNvPicPr>
          <p:nvPr/>
        </p:nvPicPr>
        <p:blipFill>
          <a:blip r:embed="rId5" cstate="print"/>
          <a:stretch>
            <a:fillRect/>
          </a:stretch>
        </p:blipFill>
        <p:spPr>
          <a:xfrm>
            <a:off x="3048000" y="4038600"/>
            <a:ext cx="2266950" cy="2266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tools measure…</a:t>
            </a:r>
            <a:endParaRPr lang="en-US" dirty="0"/>
          </a:p>
        </p:txBody>
      </p:sp>
      <p:sp>
        <p:nvSpPr>
          <p:cNvPr id="3" name="Content Placeholder 2"/>
          <p:cNvSpPr>
            <a:spLocks noGrp="1"/>
          </p:cNvSpPr>
          <p:nvPr>
            <p:ph idx="1"/>
          </p:nvPr>
        </p:nvSpPr>
        <p:spPr/>
        <p:txBody>
          <a:bodyPr>
            <a:normAutofit/>
          </a:bodyPr>
          <a:lstStyle/>
          <a:p>
            <a:r>
              <a:rPr lang="en-US" sz="4400" dirty="0" smtClean="0"/>
              <a:t>Temperature</a:t>
            </a:r>
          </a:p>
          <a:p>
            <a:r>
              <a:rPr lang="en-US" sz="4400" dirty="0" smtClean="0"/>
              <a:t>Wind</a:t>
            </a:r>
          </a:p>
          <a:p>
            <a:r>
              <a:rPr lang="en-US" sz="4400" dirty="0" smtClean="0"/>
              <a:t>Moisture</a:t>
            </a:r>
          </a:p>
          <a:p>
            <a:r>
              <a:rPr lang="en-US" sz="4400" dirty="0" smtClean="0"/>
              <a:t>Air Pressure</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Meteorologists use maps to predict weather</a:t>
            </a:r>
            <a:endParaRPr lang="en-US" dirty="0"/>
          </a:p>
        </p:txBody>
      </p:sp>
      <p:pic>
        <p:nvPicPr>
          <p:cNvPr id="4" name="Content Placeholder 3" descr="weather040600TWC[1].jpg"/>
          <p:cNvPicPr>
            <a:picLocks noGrp="1" noChangeAspect="1"/>
          </p:cNvPicPr>
          <p:nvPr>
            <p:ph idx="1"/>
          </p:nvPr>
        </p:nvPicPr>
        <p:blipFill>
          <a:blip r:embed="rId2" cstate="print"/>
          <a:stretch>
            <a:fillRect/>
          </a:stretch>
        </p:blipFill>
        <p:spPr>
          <a:xfrm>
            <a:off x="1310216" y="1857375"/>
            <a:ext cx="6561667" cy="442912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you know about </a:t>
            </a:r>
            <a:r>
              <a:rPr lang="en-US" dirty="0" smtClean="0">
                <a:solidFill>
                  <a:schemeClr val="bg2">
                    <a:lumMod val="75000"/>
                  </a:schemeClr>
                </a:solidFill>
              </a:rPr>
              <a:t>high pressure</a:t>
            </a:r>
            <a:r>
              <a:rPr lang="en-US" dirty="0" smtClean="0"/>
              <a:t> and </a:t>
            </a:r>
            <a:r>
              <a:rPr lang="en-US" dirty="0" smtClean="0">
                <a:solidFill>
                  <a:srgbClr val="FF0000"/>
                </a:solidFill>
              </a:rPr>
              <a:t>low pressure</a:t>
            </a:r>
            <a:r>
              <a:rPr lang="en-US" dirty="0" smtClean="0"/>
              <a:t>?</a:t>
            </a:r>
            <a:endParaRPr lang="en-US" dirty="0"/>
          </a:p>
        </p:txBody>
      </p:sp>
      <p:sp>
        <p:nvSpPr>
          <p:cNvPr id="3" name="Text Placeholder 2"/>
          <p:cNvSpPr>
            <a:spLocks noGrp="1"/>
          </p:cNvSpPr>
          <p:nvPr>
            <p:ph type="body" idx="1"/>
          </p:nvPr>
        </p:nvSpPr>
        <p:spPr/>
        <p:txBody>
          <a:bodyPr/>
          <a:lstStyle/>
          <a:p>
            <a:r>
              <a:rPr lang="en-US" u="sng" dirty="0" smtClean="0"/>
              <a:t>High Pressure</a:t>
            </a:r>
            <a:endParaRPr lang="en-US" u="sng" dirty="0"/>
          </a:p>
        </p:txBody>
      </p:sp>
      <p:sp>
        <p:nvSpPr>
          <p:cNvPr id="4" name="Content Placeholder 3"/>
          <p:cNvSpPr>
            <a:spLocks noGrp="1"/>
          </p:cNvSpPr>
          <p:nvPr>
            <p:ph sz="half" idx="2"/>
          </p:nvPr>
        </p:nvSpPr>
        <p:spPr/>
        <p:txBody>
          <a:bodyPr>
            <a:noAutofit/>
          </a:bodyPr>
          <a:lstStyle/>
          <a:p>
            <a:pPr>
              <a:buNone/>
            </a:pPr>
            <a:r>
              <a:rPr lang="en-US" sz="2800" dirty="0" smtClean="0"/>
              <a:t>High pressure is caused by_______________________</a:t>
            </a:r>
          </a:p>
          <a:p>
            <a:pPr>
              <a:buNone/>
            </a:pPr>
            <a:r>
              <a:rPr lang="en-US" sz="2800" dirty="0" smtClean="0"/>
              <a:t>____________________________</a:t>
            </a:r>
          </a:p>
          <a:p>
            <a:pPr>
              <a:buNone/>
            </a:pPr>
            <a:r>
              <a:rPr lang="en-US" sz="2800" dirty="0" smtClean="0"/>
              <a:t>____________________________</a:t>
            </a:r>
          </a:p>
          <a:p>
            <a:pPr>
              <a:buNone/>
            </a:pPr>
            <a:r>
              <a:rPr lang="en-US" sz="2800" dirty="0" smtClean="0"/>
              <a:t>High pressure causes </a:t>
            </a:r>
          </a:p>
          <a:p>
            <a:pPr>
              <a:buNone/>
            </a:pPr>
            <a:r>
              <a:rPr lang="en-US" sz="2800" dirty="0" smtClean="0"/>
              <a:t>___________________weather.</a:t>
            </a:r>
            <a:endParaRPr lang="en-US" sz="2800" dirty="0"/>
          </a:p>
        </p:txBody>
      </p:sp>
      <p:sp>
        <p:nvSpPr>
          <p:cNvPr id="5" name="Text Placeholder 4"/>
          <p:cNvSpPr>
            <a:spLocks noGrp="1"/>
          </p:cNvSpPr>
          <p:nvPr>
            <p:ph type="body" sz="quarter" idx="3"/>
          </p:nvPr>
        </p:nvSpPr>
        <p:spPr/>
        <p:txBody>
          <a:bodyPr/>
          <a:lstStyle/>
          <a:p>
            <a:r>
              <a:rPr lang="en-US" u="sng" dirty="0" smtClean="0"/>
              <a:t>Low Pressure</a:t>
            </a:r>
            <a:endParaRPr lang="en-US" u="sng" dirty="0"/>
          </a:p>
        </p:txBody>
      </p:sp>
      <p:sp>
        <p:nvSpPr>
          <p:cNvPr id="6" name="Content Placeholder 5"/>
          <p:cNvSpPr>
            <a:spLocks noGrp="1"/>
          </p:cNvSpPr>
          <p:nvPr>
            <p:ph sz="quarter" idx="4"/>
          </p:nvPr>
        </p:nvSpPr>
        <p:spPr/>
        <p:txBody>
          <a:bodyPr>
            <a:noAutofit/>
          </a:bodyPr>
          <a:lstStyle/>
          <a:p>
            <a:pPr>
              <a:buNone/>
            </a:pPr>
            <a:r>
              <a:rPr lang="en-US" sz="2800" dirty="0" smtClean="0"/>
              <a:t>Low pressure is caused by_______________________</a:t>
            </a:r>
          </a:p>
          <a:p>
            <a:pPr>
              <a:buNone/>
            </a:pPr>
            <a:r>
              <a:rPr lang="en-US" sz="2800" dirty="0" smtClean="0"/>
              <a:t>____________________________</a:t>
            </a:r>
          </a:p>
          <a:p>
            <a:pPr>
              <a:buNone/>
            </a:pPr>
            <a:r>
              <a:rPr lang="en-US" sz="2800" dirty="0" smtClean="0"/>
              <a:t>____________________________</a:t>
            </a:r>
          </a:p>
          <a:p>
            <a:pPr>
              <a:buNone/>
            </a:pPr>
            <a:r>
              <a:rPr lang="en-US" sz="2800" dirty="0" smtClean="0"/>
              <a:t>Low pressure causes</a:t>
            </a:r>
          </a:p>
          <a:p>
            <a:pPr>
              <a:buNone/>
            </a:pPr>
            <a:r>
              <a:rPr lang="en-US" sz="2800" dirty="0" smtClean="0"/>
              <a:t>__________________weather.</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chemeClr val="tx1"/>
                </a:solidFill>
              </a:rPr>
              <a:t>Where are high pressure and low pressure systems on this map?  Label them.</a:t>
            </a:r>
            <a:endParaRPr lang="en-US" sz="3200" dirty="0">
              <a:solidFill>
                <a:schemeClr val="tx1"/>
              </a:solidFill>
            </a:endParaRPr>
          </a:p>
        </p:txBody>
      </p:sp>
      <p:pic>
        <p:nvPicPr>
          <p:cNvPr id="4" name="Content Placeholder 3" descr="weather040600TWC[1].jpg"/>
          <p:cNvPicPr>
            <a:picLocks noGrp="1" noChangeAspect="1"/>
          </p:cNvPicPr>
          <p:nvPr>
            <p:ph idx="1"/>
          </p:nvPr>
        </p:nvPicPr>
        <p:blipFill>
          <a:blip r:embed="rId3" cstate="print"/>
          <a:stretch>
            <a:fillRect/>
          </a:stretch>
        </p:blipFill>
        <p:spPr>
          <a:xfrm>
            <a:off x="1310216" y="1857375"/>
            <a:ext cx="6561667" cy="4429125"/>
          </a:xfrm>
        </p:spPr>
      </p:pic>
      <p:sp>
        <p:nvSpPr>
          <p:cNvPr id="5" name="TextBox 4"/>
          <p:cNvSpPr txBox="1"/>
          <p:nvPr/>
        </p:nvSpPr>
        <p:spPr>
          <a:xfrm>
            <a:off x="0" y="4419600"/>
            <a:ext cx="1828800" cy="369332"/>
          </a:xfrm>
          <a:prstGeom prst="rect">
            <a:avLst/>
          </a:prstGeom>
          <a:solidFill>
            <a:schemeClr val="bg1"/>
          </a:solidFill>
        </p:spPr>
        <p:txBody>
          <a:bodyPr wrap="square" rtlCol="0">
            <a:spAutoFit/>
          </a:bodyPr>
          <a:lstStyle/>
          <a:p>
            <a:r>
              <a:rPr lang="en-US" dirty="0" smtClean="0"/>
              <a:t>High Pressure</a:t>
            </a:r>
            <a:endParaRPr lang="en-US" dirty="0"/>
          </a:p>
        </p:txBody>
      </p:sp>
      <p:sp>
        <p:nvSpPr>
          <p:cNvPr id="6" name="TextBox 5"/>
          <p:cNvSpPr txBox="1"/>
          <p:nvPr/>
        </p:nvSpPr>
        <p:spPr>
          <a:xfrm>
            <a:off x="5257800" y="4419600"/>
            <a:ext cx="1828800" cy="369332"/>
          </a:xfrm>
          <a:prstGeom prst="rect">
            <a:avLst/>
          </a:prstGeom>
          <a:solidFill>
            <a:schemeClr val="bg1"/>
          </a:solidFill>
        </p:spPr>
        <p:txBody>
          <a:bodyPr wrap="square" rtlCol="0">
            <a:spAutoFit/>
          </a:bodyPr>
          <a:lstStyle/>
          <a:p>
            <a:r>
              <a:rPr lang="en-US" dirty="0" smtClean="0"/>
              <a:t>Low Pressure</a:t>
            </a:r>
            <a:endParaRPr lang="en-US" dirty="0"/>
          </a:p>
        </p:txBody>
      </p:sp>
      <p:sp>
        <p:nvSpPr>
          <p:cNvPr id="7" name="Right Arrow 6"/>
          <p:cNvSpPr/>
          <p:nvPr/>
        </p:nvSpPr>
        <p:spPr>
          <a:xfrm rot="18555646">
            <a:off x="1640664" y="4734419"/>
            <a:ext cx="992617" cy="378375"/>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1768889">
            <a:off x="4543925" y="4400699"/>
            <a:ext cx="476511" cy="413672"/>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Systems</a:t>
            </a:r>
            <a:endParaRPr lang="en-US" dirty="0"/>
          </a:p>
        </p:txBody>
      </p:sp>
      <p:sp>
        <p:nvSpPr>
          <p:cNvPr id="3" name="Content Placeholder 2"/>
          <p:cNvSpPr>
            <a:spLocks noGrp="1"/>
          </p:cNvSpPr>
          <p:nvPr>
            <p:ph sz="half" idx="1"/>
          </p:nvPr>
        </p:nvSpPr>
        <p:spPr/>
        <p:txBody>
          <a:bodyPr/>
          <a:lstStyle/>
          <a:p>
            <a:r>
              <a:rPr lang="en-US" dirty="0" smtClean="0"/>
              <a:t>In the United States air pressure systems move from left to right.  Look at this map.  </a:t>
            </a:r>
          </a:p>
          <a:p>
            <a:r>
              <a:rPr lang="en-US" dirty="0" smtClean="0"/>
              <a:t>Where will the low pressure system over Nevada go to next?</a:t>
            </a:r>
            <a:endParaRPr lang="en-US" dirty="0"/>
          </a:p>
        </p:txBody>
      </p:sp>
      <p:pic>
        <p:nvPicPr>
          <p:cNvPr id="7" name="Content Placeholder 6" descr="weather040600TWC[1].jpg"/>
          <p:cNvPicPr>
            <a:picLocks noGrp="1" noChangeAspect="1"/>
          </p:cNvPicPr>
          <p:nvPr>
            <p:ph sz="half" idx="2"/>
          </p:nvPr>
        </p:nvPicPr>
        <p:blipFill>
          <a:blip r:embed="rId3" cstate="print"/>
          <a:stretch>
            <a:fillRect/>
          </a:stretch>
        </p:blipFill>
        <p:spPr>
          <a:xfrm>
            <a:off x="4648200" y="2316004"/>
            <a:ext cx="4358216" cy="2941796"/>
          </a:xfrm>
        </p:spPr>
      </p:pic>
      <p:sp>
        <p:nvSpPr>
          <p:cNvPr id="8" name="Right Arrow 7"/>
          <p:cNvSpPr/>
          <p:nvPr/>
        </p:nvSpPr>
        <p:spPr>
          <a:xfrm>
            <a:off x="5105400" y="5486400"/>
            <a:ext cx="34290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4)">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weather going to be like?</a:t>
            </a:r>
            <a:endParaRPr lang="en-US" dirty="0"/>
          </a:p>
        </p:txBody>
      </p:sp>
      <p:pic>
        <p:nvPicPr>
          <p:cNvPr id="4" name="Content Placeholder 3" descr="weathermap[1].gif"/>
          <p:cNvPicPr>
            <a:picLocks noGrp="1" noChangeAspect="1"/>
          </p:cNvPicPr>
          <p:nvPr>
            <p:ph idx="1"/>
          </p:nvPr>
        </p:nvPicPr>
        <p:blipFill>
          <a:blip r:embed="rId3" cstate="print"/>
          <a:stretch>
            <a:fillRect/>
          </a:stretch>
        </p:blipFill>
        <p:spPr>
          <a:xfrm>
            <a:off x="1524000" y="1889760"/>
            <a:ext cx="6477000" cy="455676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Brooklet</Template>
  <TotalTime>529</TotalTime>
  <Words>347</Words>
  <Application>Microsoft Office PowerPoint</Application>
  <PresentationFormat>On-screen Show (4:3)</PresentationFormat>
  <Paragraphs>54</Paragraphs>
  <Slides>10</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ＭＳ 明朝</vt:lpstr>
      <vt:lpstr>ＭＳ Ｐゴシック</vt:lpstr>
      <vt:lpstr>Arial</vt:lpstr>
      <vt:lpstr>Calibri</vt:lpstr>
      <vt:lpstr>Cambria</vt:lpstr>
      <vt:lpstr>Constantia</vt:lpstr>
      <vt:lpstr>HG明朝E</vt:lpstr>
      <vt:lpstr>Wingdings</vt:lpstr>
      <vt:lpstr>Brooklet</vt:lpstr>
      <vt:lpstr>Weather Maps</vt:lpstr>
      <vt:lpstr>Meteorologist</vt:lpstr>
      <vt:lpstr>Meteorologist Tools</vt:lpstr>
      <vt:lpstr>These tools measure…</vt:lpstr>
      <vt:lpstr>Meteorologists use maps to predict weather</vt:lpstr>
      <vt:lpstr>What do you know about high pressure and low pressure?</vt:lpstr>
      <vt:lpstr>Where are high pressure and low pressure systems on this map?  Label them.</vt:lpstr>
      <vt:lpstr>Weather Systems</vt:lpstr>
      <vt:lpstr>What is the weather going to be like?</vt:lpstr>
      <vt:lpstr>Its your turn.  Look at this map and make predictions about the weather.</vt:lpstr>
    </vt:vector>
  </TitlesOfParts>
  <Company>Aspire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Weather Maps</dc:title>
  <dc:creator>lking</dc:creator>
  <cp:lastModifiedBy>SHEILA DUNPHY</cp:lastModifiedBy>
  <cp:revision>21</cp:revision>
  <dcterms:created xsi:type="dcterms:W3CDTF">2011-04-01T06:24:56Z</dcterms:created>
  <dcterms:modified xsi:type="dcterms:W3CDTF">2016-02-14T20:18:10Z</dcterms:modified>
</cp:coreProperties>
</file>