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1"/>
  </p:handoutMasterIdLst>
  <p:sldIdLst>
    <p:sldId id="276" r:id="rId2"/>
    <p:sldId id="269" r:id="rId3"/>
    <p:sldId id="270" r:id="rId4"/>
    <p:sldId id="271" r:id="rId5"/>
    <p:sldId id="257" r:id="rId6"/>
    <p:sldId id="259" r:id="rId7"/>
    <p:sldId id="272" r:id="rId8"/>
    <p:sldId id="273" r:id="rId9"/>
    <p:sldId id="262" r:id="rId10"/>
    <p:sldId id="263" r:id="rId11"/>
    <p:sldId id="264" r:id="rId12"/>
    <p:sldId id="265" r:id="rId13"/>
    <p:sldId id="274" r:id="rId14"/>
    <p:sldId id="275" r:id="rId15"/>
    <p:sldId id="277" r:id="rId16"/>
    <p:sldId id="278" r:id="rId17"/>
    <p:sldId id="279" r:id="rId18"/>
    <p:sldId id="280" r:id="rId19"/>
    <p:sldId id="281" r:id="rId20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4660"/>
  </p:normalViewPr>
  <p:slideViewPr>
    <p:cSldViewPr>
      <p:cViewPr varScale="1">
        <p:scale>
          <a:sx n="58" d="100"/>
          <a:sy n="58" d="100"/>
        </p:scale>
        <p:origin x="1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9C2EFAFE-E19D-4E77-83D1-5A39AF27616C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28C95D4F-7520-49E4-BCF4-A2E234300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8201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40847-9613-44A2-B150-21C97CADE8BC}" type="datetimeFigureOut">
              <a:rPr lang="en-US" smtClean="0"/>
              <a:pPr/>
              <a:t>1/10/2016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739C9-5B8A-4C2A-A059-BE2198E7EF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40847-9613-44A2-B150-21C97CADE8BC}" type="datetimeFigureOut">
              <a:rPr lang="en-US" smtClean="0"/>
              <a:pPr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739C9-5B8A-4C2A-A059-BE2198E7E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40847-9613-44A2-B150-21C97CADE8BC}" type="datetimeFigureOut">
              <a:rPr lang="en-US" smtClean="0"/>
              <a:pPr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739C9-5B8A-4C2A-A059-BE2198E7E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40847-9613-44A2-B150-21C97CADE8BC}" type="datetimeFigureOut">
              <a:rPr lang="en-US" smtClean="0"/>
              <a:pPr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739C9-5B8A-4C2A-A059-BE2198E7E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40847-9613-44A2-B150-21C97CADE8BC}" type="datetimeFigureOut">
              <a:rPr lang="en-US" smtClean="0"/>
              <a:pPr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739C9-5B8A-4C2A-A059-BE2198E7EF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40847-9613-44A2-B150-21C97CADE8BC}" type="datetimeFigureOut">
              <a:rPr lang="en-US" smtClean="0"/>
              <a:pPr/>
              <a:t>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739C9-5B8A-4C2A-A059-BE2198E7E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40847-9613-44A2-B150-21C97CADE8BC}" type="datetimeFigureOut">
              <a:rPr lang="en-US" smtClean="0"/>
              <a:pPr/>
              <a:t>1/10/2016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739C9-5B8A-4C2A-A059-BE2198E7EF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40847-9613-44A2-B150-21C97CADE8BC}" type="datetimeFigureOut">
              <a:rPr lang="en-US" smtClean="0"/>
              <a:pPr/>
              <a:t>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739C9-5B8A-4C2A-A059-BE2198E7E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40847-9613-44A2-B150-21C97CADE8BC}" type="datetimeFigureOut">
              <a:rPr lang="en-US" smtClean="0"/>
              <a:pPr/>
              <a:t>1/10/2016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739C9-5B8A-4C2A-A059-BE2198E7E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40847-9613-44A2-B150-21C97CADE8BC}" type="datetimeFigureOut">
              <a:rPr lang="en-US" smtClean="0"/>
              <a:pPr/>
              <a:t>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739C9-5B8A-4C2A-A059-BE2198E7E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2C40847-9613-44A2-B150-21C97CADE8BC}" type="datetimeFigureOut">
              <a:rPr lang="en-US" smtClean="0"/>
              <a:pPr/>
              <a:t>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55739C9-5B8A-4C2A-A059-BE2198E7E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2C40847-9613-44A2-B150-21C97CADE8BC}" type="datetimeFigureOut">
              <a:rPr lang="en-US" smtClean="0"/>
              <a:pPr/>
              <a:t>1/10/2016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55739C9-5B8A-4C2A-A059-BE2198E7E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ao.edu/image_gallery/html/im0792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seds.org/Messier/irre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hyperlink" Target="http://upload.wikimedia.org/wikipedia/commons/a/a9/CometDiagram.gi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en.wikipedia.org/wiki/File:(253)_mathilde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gif"/><Relationship Id="rId4" Type="http://schemas.openxmlformats.org/officeDocument/2006/relationships/hyperlink" Target="http://www.solstation.com/stars/ast2belt.gi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Components of the universe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dirty="0" smtClean="0"/>
              <a:t>The Universe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1828800"/>
          </a:xfrm>
        </p:spPr>
        <p:txBody>
          <a:bodyPr/>
          <a:lstStyle/>
          <a:p>
            <a:r>
              <a:rPr lang="en-US" dirty="0" smtClean="0"/>
              <a:t>Elliptical Galaxies – shaped like balls or flat discs.  Many are football shaped, but some are round.  </a:t>
            </a:r>
            <a:endParaRPr lang="en-US" dirty="0"/>
          </a:p>
        </p:txBody>
      </p:sp>
      <p:pic>
        <p:nvPicPr>
          <p:cNvPr id="20482" name="Picture 2" descr="[M86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819400"/>
            <a:ext cx="4343400" cy="3048000"/>
          </a:xfrm>
          <a:prstGeom prst="rect">
            <a:avLst/>
          </a:prstGeom>
          <a:noFill/>
        </p:spPr>
      </p:pic>
      <p:pic>
        <p:nvPicPr>
          <p:cNvPr id="20484" name="Picture 4" descr="[NGC5128]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2590800"/>
            <a:ext cx="2895600" cy="25908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52600" y="6019800"/>
            <a:ext cx="1680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Football shaped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48400" y="5334000"/>
            <a:ext cx="1404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Round shape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3276600"/>
          </a:xfrm>
        </p:spPr>
        <p:txBody>
          <a:bodyPr/>
          <a:lstStyle/>
          <a:p>
            <a:r>
              <a:rPr lang="en-US" dirty="0" smtClean="0"/>
              <a:t>Irregular Galaxies – includes most of those galaxies that don’t fit into the other categories. 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 smtClean="0"/>
              <a:t>have many different shapes and are smaller than the spiral and elliptical galaxies.</a:t>
            </a:r>
            <a:endParaRPr lang="en-US" dirty="0"/>
          </a:p>
        </p:txBody>
      </p:sp>
      <p:pic>
        <p:nvPicPr>
          <p:cNvPr id="21506" name="Picture 2" descr="[Irregular]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2971800"/>
            <a:ext cx="47244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Milky Way </a:t>
            </a:r>
            <a:r>
              <a:rPr lang="en-US" dirty="0" smtClean="0"/>
              <a:t>Galaxy  (OUR HOME)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Spiral shaped galaxy</a:t>
            </a:r>
          </a:p>
          <a:p>
            <a:r>
              <a:rPr lang="en-US" dirty="0" smtClean="0"/>
              <a:t>Is the galaxy that you and I live in.</a:t>
            </a:r>
          </a:p>
          <a:p>
            <a:r>
              <a:rPr lang="en-US" dirty="0" smtClean="0"/>
              <a:t>Our sun is only one star out of one trillion in our galaxy.    </a:t>
            </a:r>
          </a:p>
          <a:p>
            <a:r>
              <a:rPr lang="en-US" dirty="0" smtClean="0"/>
              <a:t>The stars you can see at night are part of the Milky Way Galaxy.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Black Holes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region of space in which gravity is so strong that nothing can escape its pull.</a:t>
            </a:r>
          </a:p>
          <a:p>
            <a:r>
              <a:rPr lang="en-US" dirty="0" smtClean="0"/>
              <a:t>It is called black because even light is pulled by its gravity.</a:t>
            </a:r>
          </a:p>
          <a:p>
            <a:r>
              <a:rPr lang="en-US" dirty="0" smtClean="0"/>
              <a:t>It is a hole because it is an area into which things  seem to disappear.</a:t>
            </a:r>
          </a:p>
          <a:p>
            <a:r>
              <a:rPr lang="en-US" dirty="0" smtClean="0"/>
              <a:t>It is a one way street, which objects travel inward, but nothing comes back out!</a:t>
            </a:r>
          </a:p>
          <a:p>
            <a:r>
              <a:rPr lang="en-US" dirty="0" smtClean="0"/>
              <a:t>QUESTION  I f you can’t see it how do scientist know it exists?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Beyond the Galaxies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Quasars </a:t>
            </a:r>
            <a:r>
              <a:rPr lang="en-US" dirty="0" smtClean="0"/>
              <a:t>-are powerful, </a:t>
            </a:r>
            <a:r>
              <a:rPr lang="en-US" smtClean="0"/>
              <a:t>active galaxies  </a:t>
            </a:r>
            <a:r>
              <a:rPr lang="en-US" dirty="0" smtClean="0"/>
              <a:t>far beyond our own.</a:t>
            </a:r>
          </a:p>
          <a:p>
            <a:pPr lvl="1"/>
            <a:r>
              <a:rPr lang="en-US" dirty="0" smtClean="0"/>
              <a:t>Quasars are some of the most distant objects humans have ever seen in space.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sz="3000" dirty="0" smtClean="0"/>
              <a:t>Intergalactic Matter- Materials in space that are not part of galaxies.</a:t>
            </a:r>
          </a:p>
          <a:p>
            <a:pPr lvl="1"/>
            <a:r>
              <a:rPr lang="en-US" dirty="0" smtClean="0"/>
              <a:t>These areas are believed to contain extremely cold, </a:t>
            </a:r>
            <a:r>
              <a:rPr lang="en-US" dirty="0" err="1" smtClean="0"/>
              <a:t>dustlike</a:t>
            </a:r>
            <a:r>
              <a:rPr lang="en-US" dirty="0" smtClean="0"/>
              <a:t> materials</a:t>
            </a:r>
            <a:r>
              <a:rPr lang="en-US" sz="3000" dirty="0" smtClean="0"/>
              <a:t>.</a:t>
            </a:r>
          </a:p>
          <a:p>
            <a:pPr lvl="1"/>
            <a:endParaRPr lang="en-US" sz="30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Comets -</a:t>
            </a:r>
            <a:r>
              <a:rPr lang="en-US" sz="1800" dirty="0" smtClean="0">
                <a:solidFill>
                  <a:srgbClr val="FF0000"/>
                </a:solidFill>
                <a:latin typeface="Comic Sans MS" pitchFamily="66" charset="0"/>
              </a:rPr>
              <a:t>a small body of ice, rock,&amp; cosmic dust  loosely packed together.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6626" name="Picture 2" descr="comet close to Sun with ion and dust tai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7558" y="1905000"/>
            <a:ext cx="8397842" cy="44291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27977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Comets = Dirty Snowball</a:t>
            </a:r>
            <a:endParaRPr lang="en-US" dirty="0"/>
          </a:p>
        </p:txBody>
      </p:sp>
      <p:pic>
        <p:nvPicPr>
          <p:cNvPr id="1026" name="Picture 2" descr="File:CometDiagram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447800"/>
            <a:ext cx="8305800" cy="518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3000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Meteors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Shooting or Falling Stars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669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Meteoroids are  </a:t>
            </a:r>
            <a:r>
              <a:rPr lang="en-US" dirty="0" smtClean="0">
                <a:solidFill>
                  <a:srgbClr val="FF0000"/>
                </a:solidFill>
              </a:rPr>
              <a:t>small rocky </a:t>
            </a:r>
            <a:r>
              <a:rPr lang="en-US" dirty="0" smtClean="0">
                <a:solidFill>
                  <a:srgbClr val="FF0000"/>
                </a:solidFill>
              </a:rPr>
              <a:t>bodies </a:t>
            </a:r>
            <a:r>
              <a:rPr lang="en-US" dirty="0" smtClean="0">
                <a:solidFill>
                  <a:srgbClr val="FF0000"/>
                </a:solidFill>
              </a:rPr>
              <a:t>that revolves around the </a:t>
            </a:r>
            <a:r>
              <a:rPr lang="en-US" dirty="0" smtClean="0">
                <a:solidFill>
                  <a:srgbClr val="FF0000"/>
                </a:solidFill>
              </a:rPr>
              <a:t>sun</a:t>
            </a:r>
            <a:endParaRPr lang="en-US" dirty="0" smtClean="0"/>
          </a:p>
          <a:p>
            <a:r>
              <a:rPr lang="en-US" dirty="0" smtClean="0"/>
              <a:t>Meteoroids are </a:t>
            </a:r>
            <a:r>
              <a:rPr lang="en-US" dirty="0" smtClean="0"/>
              <a:t>called Meteors when they enter Earth’s Atmosphere</a:t>
            </a:r>
          </a:p>
          <a:p>
            <a:r>
              <a:rPr lang="en-US" dirty="0" smtClean="0"/>
              <a:t>Meteors </a:t>
            </a:r>
            <a:r>
              <a:rPr lang="en-US" dirty="0"/>
              <a:t>u</a:t>
            </a:r>
            <a:r>
              <a:rPr lang="en-US" dirty="0" smtClean="0"/>
              <a:t>sually </a:t>
            </a:r>
            <a:r>
              <a:rPr lang="en-US" dirty="0" smtClean="0"/>
              <a:t>burn up before striking the ground</a:t>
            </a:r>
          </a:p>
          <a:p>
            <a:r>
              <a:rPr lang="en-US" dirty="0" smtClean="0"/>
              <a:t>Lots of meteors that burn at one time are called “Meteor Showers”</a:t>
            </a:r>
            <a:endParaRPr lang="en-US" dirty="0"/>
          </a:p>
        </p:txBody>
      </p:sp>
      <p:pic>
        <p:nvPicPr>
          <p:cNvPr id="1026" name="Picture 2" descr="http://www.moonglow.net/ccd/pictures/meteors/geminid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648200"/>
            <a:ext cx="7315200" cy="1981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8640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Meteorite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/>
              <a:t>Hits </a:t>
            </a:r>
            <a:r>
              <a:rPr lang="en-US" dirty="0" smtClean="0">
                <a:solidFill>
                  <a:srgbClr val="00B050"/>
                </a:solidFill>
              </a:rPr>
              <a:t>Right</a:t>
            </a:r>
            <a:r>
              <a:rPr lang="en-US" dirty="0" smtClean="0"/>
              <a:t> here on Earth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2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 meteor that doesn’t burn up and hits the surface of Earth or any other object becomes a Meteorite.</a:t>
            </a:r>
          </a:p>
          <a:p>
            <a:r>
              <a:rPr lang="en-US" dirty="0" smtClean="0"/>
              <a:t>Probably pieces of an </a:t>
            </a:r>
            <a:r>
              <a:rPr lang="en-US" dirty="0" smtClean="0"/>
              <a:t>Asteroid or particles </a:t>
            </a:r>
            <a:r>
              <a:rPr lang="en-US" dirty="0" smtClean="0"/>
              <a:t>from a Comet’s Tail </a:t>
            </a:r>
            <a:endParaRPr lang="en-US" dirty="0" smtClean="0"/>
          </a:p>
          <a:p>
            <a:r>
              <a:rPr lang="en-US" dirty="0" smtClean="0"/>
              <a:t>Craters are left on the surface after the impact</a:t>
            </a:r>
            <a:endParaRPr lang="en-US" dirty="0"/>
          </a:p>
        </p:txBody>
      </p:sp>
      <p:pic>
        <p:nvPicPr>
          <p:cNvPr id="29698" name="Picture 2" descr="http://www.meteorite.com/meteor_crater/meteorcrater_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962400"/>
            <a:ext cx="3200400" cy="2286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52600" y="6477000"/>
            <a:ext cx="891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Arizona</a:t>
            </a:r>
            <a:endParaRPr lang="en-US" dirty="0"/>
          </a:p>
        </p:txBody>
      </p:sp>
      <p:pic>
        <p:nvPicPr>
          <p:cNvPr id="29700" name="Picture 4" descr="Barringer Meteorite Crater, Arizon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3962400"/>
            <a:ext cx="3352800" cy="2209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0835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Asteroids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05199"/>
          </a:xfrm>
        </p:spPr>
        <p:txBody>
          <a:bodyPr>
            <a:norm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Asteroids</a:t>
            </a:r>
            <a:r>
              <a:rPr lang="en-US" dirty="0" smtClean="0">
                <a:solidFill>
                  <a:srgbClr val="FF0000"/>
                </a:solidFill>
              </a:rPr>
              <a:t> are rocky and metallic objects that orbit the Sun but are too small to be considered planets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Asteroid Belt is located between Mars and Jupiter</a:t>
            </a:r>
          </a:p>
          <a:p>
            <a:endParaRPr lang="en-US" dirty="0"/>
          </a:p>
        </p:txBody>
      </p:sp>
      <p:pic>
        <p:nvPicPr>
          <p:cNvPr id="30722" name="Picture 2" descr="http://upload.wikimedia.org/wikipedia/commons/thumb/3/3b/%28253%29_mathilde.jpg/260px-%28253%29_mathild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876800"/>
            <a:ext cx="4114800" cy="1676400"/>
          </a:xfrm>
          <a:prstGeom prst="rect">
            <a:avLst/>
          </a:prstGeom>
          <a:noFill/>
        </p:spPr>
      </p:pic>
      <p:pic>
        <p:nvPicPr>
          <p:cNvPr id="30724" name="Picture 4" descr="http://www.solstation.com/stars/ast1belt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4572000"/>
            <a:ext cx="3657600" cy="20383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9787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 in space that gives off its own light</a:t>
            </a:r>
          </a:p>
          <a:p>
            <a:r>
              <a:rPr lang="en-US" dirty="0" smtClean="0"/>
              <a:t>All sizes</a:t>
            </a:r>
          </a:p>
          <a:p>
            <a:r>
              <a:rPr lang="en-US" dirty="0" smtClean="0"/>
              <a:t>Closest star  to Earth is the Sun</a:t>
            </a:r>
          </a:p>
          <a:p>
            <a:r>
              <a:rPr lang="en-US" dirty="0" smtClean="0"/>
              <a:t>Sun is 1,392,000 km  in diameter</a:t>
            </a:r>
          </a:p>
          <a:p>
            <a:r>
              <a:rPr lang="en-US" dirty="0" smtClean="0"/>
              <a:t>Giant stars  are 10-100 x larger than  the Sun</a:t>
            </a:r>
          </a:p>
          <a:p>
            <a:r>
              <a:rPr lang="en-US" dirty="0" smtClean="0"/>
              <a:t>White Dwarfs are smaller than Earth</a:t>
            </a:r>
          </a:p>
          <a:p>
            <a:r>
              <a:rPr lang="en-US" dirty="0" smtClean="0"/>
              <a:t>Neutron stars could be as small as your community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Composition of Stars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Made up of 2 gases</a:t>
            </a:r>
          </a:p>
          <a:p>
            <a:pPr lvl="1"/>
            <a:r>
              <a:rPr lang="en-US" dirty="0" smtClean="0"/>
              <a:t>Hydrogen (H) and Helium(He)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Gases burn different colors</a:t>
            </a:r>
          </a:p>
          <a:p>
            <a:endParaRPr lang="en-US" dirty="0" smtClean="0"/>
          </a:p>
          <a:p>
            <a:r>
              <a:rPr lang="en-US" dirty="0" smtClean="0"/>
              <a:t>Scientist determine what gas the star is made of by the color that it burns.</a:t>
            </a:r>
          </a:p>
          <a:p>
            <a:pPr lvl="1"/>
            <a:r>
              <a:rPr lang="en-US" dirty="0" smtClean="0"/>
              <a:t>Red and yellow colors have cooler temperatures</a:t>
            </a:r>
          </a:p>
          <a:p>
            <a:pPr lvl="1"/>
            <a:r>
              <a:rPr lang="en-US" dirty="0" smtClean="0"/>
              <a:t>Blue and white are HOT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Spectroscope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Instrument used to study stars</a:t>
            </a:r>
          </a:p>
          <a:p>
            <a:pPr lvl="1"/>
            <a:r>
              <a:rPr lang="en-US" dirty="0" smtClean="0"/>
              <a:t>Spectrum- band of color produced when white light passes through a prism</a:t>
            </a:r>
          </a:p>
          <a:p>
            <a:endParaRPr lang="en-US" dirty="0" smtClean="0"/>
          </a:p>
          <a:p>
            <a:r>
              <a:rPr lang="en-US" dirty="0" smtClean="0"/>
              <a:t>Scientist/Astronomers use information from the spectroscope to determine the star’s composition(what it’s made of) and its temperature.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Sequence Stars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2200"/>
          </a:xfrm>
        </p:spPr>
        <p:txBody>
          <a:bodyPr/>
          <a:lstStyle/>
          <a:p>
            <a:r>
              <a:rPr lang="en-US" dirty="0" smtClean="0"/>
              <a:t>90% of Stars that are:</a:t>
            </a:r>
          </a:p>
          <a:p>
            <a:r>
              <a:rPr lang="en-US" dirty="0" smtClean="0"/>
              <a:t> hot, blue or white, bright stars</a:t>
            </a:r>
          </a:p>
          <a:p>
            <a:r>
              <a:rPr lang="en-US" dirty="0"/>
              <a:t>a</a:t>
            </a:r>
            <a:r>
              <a:rPr lang="en-US" dirty="0" smtClean="0"/>
              <a:t>verage temp, yellow stars  (Sun)</a:t>
            </a:r>
          </a:p>
          <a:p>
            <a:r>
              <a:rPr lang="en-US" dirty="0" smtClean="0"/>
              <a:t> cool, red or orange, dim stars</a:t>
            </a:r>
            <a:endParaRPr lang="en-US" dirty="0"/>
          </a:p>
        </p:txBody>
      </p:sp>
      <p:pic>
        <p:nvPicPr>
          <p:cNvPr id="1026" name="Picture 2" descr="http://aspire.cosmic-ray.org/labs/star_life/images/hr_stat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886200"/>
            <a:ext cx="7239000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Stars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33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 NEBULA – </a:t>
            </a:r>
            <a:r>
              <a:rPr lang="en-US" dirty="0" smtClean="0"/>
              <a:t>(Birth place) stars </a:t>
            </a:r>
            <a:r>
              <a:rPr lang="en-US" dirty="0" smtClean="0"/>
              <a:t>begin as a large cloud of gas and dust.  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 smtClean="0"/>
              <a:t>the particles move closer together, temperatures rise, and light and heat are released the star is born.</a:t>
            </a:r>
            <a:endParaRPr lang="en-US" dirty="0"/>
          </a:p>
        </p:txBody>
      </p:sp>
      <p:pic>
        <p:nvPicPr>
          <p:cNvPr id="15362" name="Picture 2" descr="Hubble Snaps a Splendid Planetary Nebul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810000"/>
            <a:ext cx="4724400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Star’s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Stars appear  to move across the sky is due to Earth’s rotation</a:t>
            </a:r>
          </a:p>
          <a:p>
            <a:r>
              <a:rPr lang="en-US" dirty="0" smtClean="0"/>
              <a:t>Stars do move in space, however, because of the distance from Earth we can’t see their movement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Planetary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Planet- is a large ball-shaped object that moves around a star in a fixed path.</a:t>
            </a:r>
          </a:p>
          <a:p>
            <a:pPr lvl="1"/>
            <a:r>
              <a:rPr lang="en-US" dirty="0" smtClean="0"/>
              <a:t>Planets , unlike stars, do not give off their own light and heat.</a:t>
            </a:r>
          </a:p>
          <a:p>
            <a:r>
              <a:rPr lang="en-US" dirty="0" smtClean="0"/>
              <a:t>Solar System- The 8 planets that revolve around our </a:t>
            </a:r>
            <a:r>
              <a:rPr lang="en-US" dirty="0" smtClean="0"/>
              <a:t>star, the </a:t>
            </a:r>
            <a:r>
              <a:rPr lang="en-US" dirty="0" smtClean="0"/>
              <a:t>sun.</a:t>
            </a:r>
          </a:p>
          <a:p>
            <a:r>
              <a:rPr lang="en-US" dirty="0" smtClean="0"/>
              <a:t>Planetary Systems- A star and its planets</a:t>
            </a:r>
          </a:p>
          <a:p>
            <a:pPr lvl="1"/>
            <a:r>
              <a:rPr lang="en-US" dirty="0" smtClean="0"/>
              <a:t>There are many planetary systems, but do any  of these systems contain planets similar to Earth?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Galaxies:</a:t>
            </a:r>
            <a:r>
              <a:rPr lang="en-US" sz="3200" dirty="0" smtClean="0"/>
              <a:t> a huge family of stars, gas, and dust held together by gravity.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1676400"/>
          </a:xfrm>
        </p:spPr>
        <p:txBody>
          <a:bodyPr>
            <a:normAutofit/>
          </a:bodyPr>
          <a:lstStyle/>
          <a:p>
            <a:r>
              <a:rPr lang="en-US" dirty="0" smtClean="0"/>
              <a:t>Galaxies have 3 main shapes</a:t>
            </a:r>
          </a:p>
          <a:p>
            <a:pPr lvl="1"/>
            <a:r>
              <a:rPr lang="en-US" dirty="0" smtClean="0"/>
              <a:t>Spiral Galaxies – have a thick bunch of stars in the middle surrounded by stars arranged in spiral arms.</a:t>
            </a:r>
            <a:endParaRPr lang="en-US" dirty="0"/>
          </a:p>
        </p:txBody>
      </p:sp>
      <p:pic>
        <p:nvPicPr>
          <p:cNvPr id="17410" name="Picture 2" descr="[M5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505200"/>
            <a:ext cx="5943600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2864</TotalTime>
  <Words>735</Words>
  <Application>Microsoft Office PowerPoint</Application>
  <PresentationFormat>On-screen Show (4:3)</PresentationFormat>
  <Paragraphs>85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Calibri</vt:lpstr>
      <vt:lpstr>Comic Sans MS</vt:lpstr>
      <vt:lpstr>Consolas</vt:lpstr>
      <vt:lpstr>Corbel</vt:lpstr>
      <vt:lpstr>Wingdings</vt:lpstr>
      <vt:lpstr>Wingdings 2</vt:lpstr>
      <vt:lpstr>Wingdings 3</vt:lpstr>
      <vt:lpstr>Metro</vt:lpstr>
      <vt:lpstr>Components of the universe</vt:lpstr>
      <vt:lpstr>Stars</vt:lpstr>
      <vt:lpstr>Composition of Stars</vt:lpstr>
      <vt:lpstr>Spectroscope</vt:lpstr>
      <vt:lpstr>Main Sequence Stars</vt:lpstr>
      <vt:lpstr>How Stars Form</vt:lpstr>
      <vt:lpstr>Star’s Motion</vt:lpstr>
      <vt:lpstr>Planetary Systems</vt:lpstr>
      <vt:lpstr>Galaxies: a huge family of stars, gas, and dust held together by gravity.</vt:lpstr>
      <vt:lpstr>PowerPoint Presentation</vt:lpstr>
      <vt:lpstr>PowerPoint Presentation</vt:lpstr>
      <vt:lpstr>Milky Way Galaxy  (OUR HOME)</vt:lpstr>
      <vt:lpstr>Black Holes</vt:lpstr>
      <vt:lpstr>Beyond the Galaxies</vt:lpstr>
      <vt:lpstr>Comets -a small body of ice, rock,&amp; cosmic dust  loosely packed together.</vt:lpstr>
      <vt:lpstr>Comets = Dirty Snowball</vt:lpstr>
      <vt:lpstr>Meteors Shooting or Falling Stars</vt:lpstr>
      <vt:lpstr>Meteorite Hits Right here on Earth</vt:lpstr>
      <vt:lpstr>Asteroids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 of Stars</dc:title>
  <dc:creator>mcclainm</dc:creator>
  <cp:lastModifiedBy>SHEILA DUNPHY</cp:lastModifiedBy>
  <cp:revision>71</cp:revision>
  <cp:lastPrinted>2016-01-10T21:13:25Z</cp:lastPrinted>
  <dcterms:created xsi:type="dcterms:W3CDTF">2010-01-11T13:40:01Z</dcterms:created>
  <dcterms:modified xsi:type="dcterms:W3CDTF">2016-01-10T21:36:51Z</dcterms:modified>
</cp:coreProperties>
</file>