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1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1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3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7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8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5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8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5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0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9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8A17-4AB9-4F70-83A6-68C3CB95A4A1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E7466-26FB-44EF-B1D5-1FB475A0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1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Photosynthesis &amp; Cellular Respiration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b="1" dirty="0" smtClean="0"/>
              <a:t>Opposite Processes </a:t>
            </a:r>
          </a:p>
          <a:p>
            <a:r>
              <a:rPr lang="en-US" sz="4000" b="1" dirty="0" smtClean="0"/>
              <a:t>In the Carbon Cycle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" y="2601533"/>
            <a:ext cx="2555531" cy="2564050"/>
          </a:xfrm>
          <a:prstGeom prst="rect">
            <a:avLst/>
          </a:prstGeom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24612" y="2735455"/>
            <a:ext cx="2786568" cy="283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Title Page</a:t>
            </a:r>
            <a:endParaRPr lang="en-US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259" y="39003"/>
            <a:ext cx="3292394" cy="3303369"/>
          </a:xfrm>
        </p:spPr>
      </p:pic>
      <p:sp>
        <p:nvSpPr>
          <p:cNvPr id="5" name="TextBox 4"/>
          <p:cNvSpPr txBox="1"/>
          <p:nvPr/>
        </p:nvSpPr>
        <p:spPr>
          <a:xfrm>
            <a:off x="838200" y="2369713"/>
            <a:ext cx="950353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Photosynthesis</a:t>
            </a:r>
          </a:p>
          <a:p>
            <a:r>
              <a:rPr lang="en-US" sz="4000" b="1" dirty="0" smtClean="0"/>
              <a:t>(Done in a Chloroplast)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932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Reacta</a:t>
            </a:r>
            <a:r>
              <a:rPr lang="en-US" sz="7200" b="1" dirty="0" smtClean="0"/>
              <a:t>nts</a:t>
            </a:r>
            <a:r>
              <a:rPr lang="en-US" sz="8000" b="1" dirty="0" smtClean="0"/>
              <a:t>                </a:t>
            </a:r>
            <a:r>
              <a:rPr lang="en-US" sz="6600" b="1" dirty="0" smtClean="0"/>
              <a:t>Products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3655"/>
            <a:ext cx="10515600" cy="316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6CO₂ + 6H₂O + Sunlight  </a:t>
            </a:r>
            <a:r>
              <a:rPr lang="en-US" sz="8000" b="1" dirty="0" smtClean="0"/>
              <a:t>=</a:t>
            </a:r>
            <a:r>
              <a:rPr lang="en-US" sz="4800" b="1" dirty="0" smtClean="0"/>
              <a:t>  C₆H₁₂O₆ + 6O₂</a:t>
            </a:r>
          </a:p>
          <a:p>
            <a:pPr marL="0" indent="0">
              <a:buNone/>
            </a:pPr>
            <a:r>
              <a:rPr lang="en-US" sz="4800" b="1" dirty="0"/>
              <a:t>	</a:t>
            </a:r>
            <a:r>
              <a:rPr lang="en-US" sz="4800" b="1" dirty="0" smtClean="0"/>
              <a:t>			    (ATP)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842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Reacta</a:t>
            </a:r>
            <a:r>
              <a:rPr lang="en-US" sz="7200" b="1" dirty="0" smtClean="0"/>
              <a:t>nts</a:t>
            </a:r>
            <a:r>
              <a:rPr lang="en-US" sz="8000" b="1" dirty="0" smtClean="0"/>
              <a:t>                </a:t>
            </a:r>
            <a:r>
              <a:rPr lang="en-US" sz="6600" b="1" dirty="0" smtClean="0"/>
              <a:t>Products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15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  </a:t>
            </a:r>
            <a:r>
              <a:rPr lang="en-US" sz="4400" b="1" dirty="0" smtClean="0"/>
              <a:t>6        +       6           +          </a:t>
            </a:r>
            <a:r>
              <a:rPr lang="en-US" sz="6600" b="1" dirty="0" smtClean="0"/>
              <a:t>= </a:t>
            </a:r>
            <a:r>
              <a:rPr lang="en-US" sz="4400" b="1" dirty="0" smtClean="0"/>
              <a:t>    Glucose  + 6</a:t>
            </a:r>
          </a:p>
          <a:p>
            <a:pPr marL="0" indent="0">
              <a:buNone/>
            </a:pPr>
            <a:r>
              <a:rPr lang="en-US" sz="3600" b="1" dirty="0" smtClean="0"/>
              <a:t>Carbon            Water </a:t>
            </a:r>
            <a:r>
              <a:rPr lang="en-US" sz="4400" b="1" dirty="0" smtClean="0"/>
              <a:t>      </a:t>
            </a:r>
            <a:r>
              <a:rPr lang="en-US" sz="4000" b="1" dirty="0" smtClean="0"/>
              <a:t>Light	     (Sugar)     Oxyge</a:t>
            </a:r>
            <a:r>
              <a:rPr lang="en-US" sz="4000" b="1" dirty="0"/>
              <a:t>n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3600" b="1" dirty="0" smtClean="0"/>
              <a:t>Dioxide       Molecules     Energy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  (ATP)	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189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Reacta</a:t>
            </a:r>
            <a:r>
              <a:rPr lang="en-US" sz="7200" b="1" dirty="0" smtClean="0"/>
              <a:t>nts</a:t>
            </a:r>
            <a:r>
              <a:rPr lang="en-US" sz="8000" b="1" dirty="0" smtClean="0"/>
              <a:t>                </a:t>
            </a:r>
            <a:r>
              <a:rPr lang="en-US" sz="6600" b="1" dirty="0" smtClean="0"/>
              <a:t>Products</a:t>
            </a:r>
            <a:endParaRPr lang="en-US" sz="8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6" y="2051696"/>
            <a:ext cx="1657285" cy="1155738"/>
          </a:xfr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53" y="3781337"/>
            <a:ext cx="1657285" cy="1155738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5" y="3740156"/>
            <a:ext cx="1657285" cy="1155738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54" y="2862951"/>
            <a:ext cx="1657285" cy="1155738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1" y="2862951"/>
            <a:ext cx="1657285" cy="1155738"/>
          </a:xfrm>
          <a:prstGeom prst="rect">
            <a:avLst/>
          </a:prstGeom>
        </p:spPr>
      </p:pic>
      <p:pic>
        <p:nvPicPr>
          <p:cNvPr id="12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649" y="2092877"/>
            <a:ext cx="1657285" cy="11557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29" y="2185651"/>
            <a:ext cx="1046845" cy="940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799" y="2210726"/>
            <a:ext cx="991010" cy="8901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799" y="3217607"/>
            <a:ext cx="984036" cy="8838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096" y="3155635"/>
            <a:ext cx="1052110" cy="9450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25" y="4213777"/>
            <a:ext cx="991010" cy="8901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01" y="4194417"/>
            <a:ext cx="1060555" cy="95259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662" y="2013447"/>
            <a:ext cx="2153282" cy="21748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624293" y="2498501"/>
            <a:ext cx="566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=</a:t>
            </a:r>
            <a:endParaRPr lang="en-US" sz="66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0441" flipH="1">
            <a:off x="7911124" y="1860904"/>
            <a:ext cx="1115633" cy="297502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017" y="2063098"/>
            <a:ext cx="891593" cy="7820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52" y="3085681"/>
            <a:ext cx="891593" cy="7820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683" y="3033753"/>
            <a:ext cx="891593" cy="7820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52" y="4133470"/>
            <a:ext cx="891593" cy="78209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682" y="4086265"/>
            <a:ext cx="891593" cy="78209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777" y="2008287"/>
            <a:ext cx="891593" cy="78209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02276" y="5808372"/>
            <a:ext cx="11189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 CO₂             +          6H₂O          +     Sunlight/ATP      =       Glucose      +      6O₂ </a:t>
            </a:r>
          </a:p>
          <a:p>
            <a:r>
              <a:rPr lang="en-US" sz="2800" b="1" dirty="0" smtClean="0"/>
              <a:t>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387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Title Page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369713"/>
            <a:ext cx="950353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Cellular Respiration</a:t>
            </a:r>
          </a:p>
          <a:p>
            <a:r>
              <a:rPr lang="en-US" sz="4000" b="1" dirty="0" smtClean="0"/>
              <a:t>(Done in the Mitochondria of all cells)</a:t>
            </a:r>
            <a:endParaRPr lang="en-US" sz="4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506277" y="607881"/>
            <a:ext cx="3460908" cy="3523663"/>
          </a:xfrm>
        </p:spPr>
      </p:pic>
    </p:spTree>
    <p:extLst>
      <p:ext uri="{BB962C8B-B14F-4D97-AF65-F5344CB8AC3E}">
        <p14:creationId xmlns:p14="http://schemas.microsoft.com/office/powerpoint/2010/main" val="3657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Reacta</a:t>
            </a:r>
            <a:r>
              <a:rPr lang="en-US" sz="7200" b="1" dirty="0" smtClean="0"/>
              <a:t>nts</a:t>
            </a:r>
            <a:r>
              <a:rPr lang="en-US" sz="8000" b="1" dirty="0" smtClean="0"/>
              <a:t>                </a:t>
            </a:r>
            <a:r>
              <a:rPr lang="en-US" sz="6600" b="1" dirty="0" smtClean="0"/>
              <a:t>Products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013655"/>
            <a:ext cx="10855817" cy="316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C₆H₁₂O₆ + 6O₂  =   6CO₂ + 6H₂O + ATP</a:t>
            </a:r>
          </a:p>
          <a:p>
            <a:pPr marL="0" indent="0">
              <a:buNone/>
            </a:pPr>
            <a:r>
              <a:rPr lang="en-US" sz="4800" b="1" dirty="0" smtClean="0"/>
              <a:t>					  </a:t>
            </a:r>
            <a:r>
              <a:rPr lang="en-US" sz="4800" b="1" dirty="0" smtClean="0"/>
              <a:t>				  Sunlight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714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Reacta</a:t>
            </a:r>
            <a:r>
              <a:rPr lang="en-US" sz="7200" b="1" dirty="0" smtClean="0"/>
              <a:t>nts</a:t>
            </a:r>
            <a:r>
              <a:rPr lang="en-US" sz="8000" b="1" dirty="0" smtClean="0"/>
              <a:t>                </a:t>
            </a:r>
            <a:r>
              <a:rPr lang="en-US" sz="6600" b="1" dirty="0" smtClean="0"/>
              <a:t>Products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15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Glucose  + 6</a:t>
            </a:r>
            <a:r>
              <a:rPr lang="en-US" sz="4400" dirty="0" smtClean="0"/>
              <a:t>	</a:t>
            </a:r>
            <a:r>
              <a:rPr lang="en-US" sz="4400" b="1" dirty="0" smtClean="0"/>
              <a:t> =	</a:t>
            </a:r>
            <a:r>
              <a:rPr lang="en-US" sz="4400" dirty="0" smtClean="0"/>
              <a:t>    </a:t>
            </a:r>
            <a:r>
              <a:rPr lang="en-US" sz="4400" b="1" dirty="0" smtClean="0"/>
              <a:t>6        +       6           + </a:t>
            </a:r>
            <a:r>
              <a:rPr lang="en-US" sz="3600" b="1" dirty="0" smtClean="0"/>
              <a:t>	</a:t>
            </a:r>
            <a:r>
              <a:rPr lang="en-US" sz="3600" b="1" dirty="0" smtClean="0"/>
              <a:t> (Sugar)     Oxygen </a:t>
            </a:r>
            <a:r>
              <a:rPr lang="en-US" sz="3600" b="1" dirty="0" smtClean="0"/>
              <a:t>		Carbon            Water </a:t>
            </a:r>
            <a:r>
              <a:rPr lang="en-US" sz="4400" b="1" dirty="0" smtClean="0"/>
              <a:t>      </a:t>
            </a:r>
            <a:r>
              <a:rPr lang="en-US" sz="4000" b="1" dirty="0" smtClean="0"/>
              <a:t>Light</a:t>
            </a:r>
          </a:p>
          <a:p>
            <a:pPr marL="0" indent="0">
              <a:buNone/>
            </a:pPr>
            <a:r>
              <a:rPr lang="en-US" sz="3600" b="1" dirty="0" smtClean="0"/>
              <a:t>					Dioxide       Molecules     Energy 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		   ATP</a:t>
            </a: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Reacta</a:t>
            </a:r>
            <a:r>
              <a:rPr lang="en-US" sz="7200" b="1" dirty="0" smtClean="0"/>
              <a:t>nts</a:t>
            </a:r>
            <a:r>
              <a:rPr lang="en-US" sz="8000" b="1" dirty="0" smtClean="0"/>
              <a:t>                </a:t>
            </a:r>
            <a:r>
              <a:rPr lang="en-US" sz="6600" b="1" dirty="0" smtClean="0"/>
              <a:t>Products</a:t>
            </a:r>
            <a:endParaRPr lang="en-US" sz="8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300" y="3487916"/>
            <a:ext cx="1657285" cy="1155738"/>
          </a:xfr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549" y="2594720"/>
            <a:ext cx="1657285" cy="1155738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016" y="3492431"/>
            <a:ext cx="1657285" cy="1155738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770" y="1740932"/>
            <a:ext cx="1657285" cy="1155738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064" y="2607523"/>
            <a:ext cx="1657285" cy="1155738"/>
          </a:xfrm>
          <a:prstGeom prst="rect">
            <a:avLst/>
          </a:prstGeom>
        </p:spPr>
      </p:pic>
      <p:pic>
        <p:nvPicPr>
          <p:cNvPr id="12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879" y="1734530"/>
            <a:ext cx="1657285" cy="11557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279" y="4109562"/>
            <a:ext cx="1046845" cy="940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813" y="2072233"/>
            <a:ext cx="991010" cy="8901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097" y="2091115"/>
            <a:ext cx="984036" cy="8838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276" y="4104833"/>
            <a:ext cx="1052110" cy="9450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92" y="3054562"/>
            <a:ext cx="991010" cy="8901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054" y="3068372"/>
            <a:ext cx="1060555" cy="95259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960" y="2202792"/>
            <a:ext cx="2153282" cy="21748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296058" y="2655265"/>
            <a:ext cx="566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=</a:t>
            </a:r>
            <a:endParaRPr lang="en-US" sz="66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0441" flipH="1">
            <a:off x="194215" y="1922148"/>
            <a:ext cx="1115633" cy="297502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790" y="2004879"/>
            <a:ext cx="891593" cy="7820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923" y="3795239"/>
            <a:ext cx="891593" cy="7820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446" y="2945175"/>
            <a:ext cx="891593" cy="7820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481" y="2849621"/>
            <a:ext cx="891593" cy="78209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563" y="3826693"/>
            <a:ext cx="891593" cy="78209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655" y="1973425"/>
            <a:ext cx="891593" cy="78209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01453" y="5787632"/>
            <a:ext cx="1139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Glucose   +      6O₂               =             </a:t>
            </a:r>
            <a:r>
              <a:rPr lang="en-US" sz="2800" b="1" dirty="0" smtClean="0"/>
              <a:t>6 CO₂       +            6H₂O    +    Sunlight/ATP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942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127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Photosynthesis &amp; Cellular Respiration</vt:lpstr>
      <vt:lpstr>Title Page</vt:lpstr>
      <vt:lpstr>Reactants                Products</vt:lpstr>
      <vt:lpstr>Reactants                Products</vt:lpstr>
      <vt:lpstr>Reactants                Products</vt:lpstr>
      <vt:lpstr>Title Page</vt:lpstr>
      <vt:lpstr>Reactants                Products</vt:lpstr>
      <vt:lpstr>Reactants                Products</vt:lpstr>
      <vt:lpstr>Reactants                Products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&amp; Cellular Respiration</dc:title>
  <dc:creator>SHEILA DUNPHY</dc:creator>
  <cp:lastModifiedBy>SHEILA DUNPHY</cp:lastModifiedBy>
  <cp:revision>9</cp:revision>
  <dcterms:created xsi:type="dcterms:W3CDTF">2017-05-13T22:39:18Z</dcterms:created>
  <dcterms:modified xsi:type="dcterms:W3CDTF">2017-05-13T23:56:48Z</dcterms:modified>
</cp:coreProperties>
</file>