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6" r:id="rId2"/>
    <p:sldId id="257" r:id="rId3"/>
    <p:sldId id="258" r:id="rId4"/>
    <p:sldId id="259" r:id="rId5"/>
    <p:sldId id="260" r:id="rId6"/>
    <p:sldId id="261" r:id="rId7"/>
    <p:sldId id="262" r:id="rId8"/>
    <p:sldId id="265" r:id="rId9"/>
    <p:sldId id="266" r:id="rId10"/>
    <p:sldId id="267" r:id="rId11"/>
    <p:sldId id="268" r:id="rId12"/>
    <p:sldId id="270" r:id="rId13"/>
    <p:sldId id="269" r:id="rId14"/>
    <p:sldId id="272" r:id="rId15"/>
    <p:sldId id="271" r:id="rId16"/>
    <p:sldId id="273" r:id="rId17"/>
    <p:sldId id="27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49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A721B25-B3EA-43D8-B384-5B6CD00B3FF7}" type="datetimeFigureOut">
              <a:rPr lang="en-US" smtClean="0"/>
              <a:t>8/30/2015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D2794FB-F016-4AB2-97C1-66D845A73129}" type="slidenum">
              <a:rPr lang="en-US" smtClean="0"/>
              <a:t>‹#›</a:t>
            </a:fld>
            <a:endParaRPr lang="en-US"/>
          </a:p>
        </p:txBody>
      </p:sp>
    </p:spTree>
    <p:extLst>
      <p:ext uri="{BB962C8B-B14F-4D97-AF65-F5344CB8AC3E}">
        <p14:creationId xmlns:p14="http://schemas.microsoft.com/office/powerpoint/2010/main" val="14780570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1EA441-5BE2-4104-BF75-E730A27BC22E}" type="datetimeFigureOut">
              <a:rPr lang="en-US" smtClean="0"/>
              <a:t>8/30/2015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C93A01-25F4-4ACC-A8EF-2368B5A655AA}" type="slidenum">
              <a:rPr lang="en-US" smtClean="0"/>
              <a:t>‹#›</a:t>
            </a:fld>
            <a:endParaRPr lang="en-US"/>
          </a:p>
        </p:txBody>
      </p:sp>
    </p:spTree>
    <p:extLst>
      <p:ext uri="{BB962C8B-B14F-4D97-AF65-F5344CB8AC3E}">
        <p14:creationId xmlns:p14="http://schemas.microsoft.com/office/powerpoint/2010/main" val="2544001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4FD416F8-B1E3-495F-9C86-871D3AEA8C7B}" type="datetime1">
              <a:rPr lang="en-US" smtClean="0"/>
              <a:t>8/30/2015</a:t>
            </a:fld>
            <a:endParaRPr lang="en-US"/>
          </a:p>
        </p:txBody>
      </p:sp>
      <p:sp>
        <p:nvSpPr>
          <p:cNvPr id="5" name="Footer Placeholder 4"/>
          <p:cNvSpPr>
            <a:spLocks noGrp="1"/>
          </p:cNvSpPr>
          <p:nvPr>
            <p:ph type="ftr" sz="quarter" idx="11"/>
          </p:nvPr>
        </p:nvSpPr>
        <p:spPr/>
        <p:txBody>
          <a:bodyPr/>
          <a:lstStyle/>
          <a:p>
            <a:r>
              <a:rPr lang="en-US" smtClean="0"/>
              <a:t>Ms. Alred                                                                                   Dr.D.</a:t>
            </a:r>
            <a:endParaRPr lang="en-US"/>
          </a:p>
        </p:txBody>
      </p:sp>
      <p:sp>
        <p:nvSpPr>
          <p:cNvPr id="6" name="Slide Number Placeholder 5"/>
          <p:cNvSpPr>
            <a:spLocks noGrp="1"/>
          </p:cNvSpPr>
          <p:nvPr>
            <p:ph type="sldNum" sz="quarter" idx="12"/>
          </p:nvPr>
        </p:nvSpPr>
        <p:spPr/>
        <p:txBody>
          <a:bodyPr/>
          <a:lstStyle/>
          <a:p>
            <a:fld id="{C6B88377-FA45-467C-8C5A-953B4FAB9210}"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BEFADB-AEAB-418A-8469-1236D75D861D}" type="datetime1">
              <a:rPr lang="en-US" smtClean="0"/>
              <a:t>8/30/2015</a:t>
            </a:fld>
            <a:endParaRPr lang="en-US"/>
          </a:p>
        </p:txBody>
      </p:sp>
      <p:sp>
        <p:nvSpPr>
          <p:cNvPr id="5" name="Footer Placeholder 4"/>
          <p:cNvSpPr>
            <a:spLocks noGrp="1"/>
          </p:cNvSpPr>
          <p:nvPr>
            <p:ph type="ftr" sz="quarter" idx="11"/>
          </p:nvPr>
        </p:nvSpPr>
        <p:spPr/>
        <p:txBody>
          <a:bodyPr/>
          <a:lstStyle/>
          <a:p>
            <a:r>
              <a:rPr lang="en-US" smtClean="0"/>
              <a:t>Ms. Alred                                                                                   Dr.D.</a:t>
            </a:r>
            <a:endParaRPr lang="en-US"/>
          </a:p>
        </p:txBody>
      </p:sp>
      <p:sp>
        <p:nvSpPr>
          <p:cNvPr id="6" name="Slide Number Placeholder 5"/>
          <p:cNvSpPr>
            <a:spLocks noGrp="1"/>
          </p:cNvSpPr>
          <p:nvPr>
            <p:ph type="sldNum" sz="quarter" idx="12"/>
          </p:nvPr>
        </p:nvSpPr>
        <p:spPr/>
        <p:txBody>
          <a:bodyPr/>
          <a:lstStyle/>
          <a:p>
            <a:fld id="{C6B88377-FA45-467C-8C5A-953B4FAB92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45DAA1-23EB-41CB-B1B4-0A58BD1D8AC2}" type="datetime1">
              <a:rPr lang="en-US" smtClean="0"/>
              <a:t>8/30/2015</a:t>
            </a:fld>
            <a:endParaRPr lang="en-US"/>
          </a:p>
        </p:txBody>
      </p:sp>
      <p:sp>
        <p:nvSpPr>
          <p:cNvPr id="5" name="Footer Placeholder 4"/>
          <p:cNvSpPr>
            <a:spLocks noGrp="1"/>
          </p:cNvSpPr>
          <p:nvPr>
            <p:ph type="ftr" sz="quarter" idx="11"/>
          </p:nvPr>
        </p:nvSpPr>
        <p:spPr>
          <a:xfrm>
            <a:off x="2640597" y="6377459"/>
            <a:ext cx="3836404" cy="365125"/>
          </a:xfrm>
        </p:spPr>
        <p:txBody>
          <a:bodyPr/>
          <a:lstStyle/>
          <a:p>
            <a:r>
              <a:rPr lang="en-US" smtClean="0"/>
              <a:t>Ms. Alred                                                                                   Dr.D.</a:t>
            </a:r>
            <a:endParaRPr lang="en-US"/>
          </a:p>
        </p:txBody>
      </p:sp>
      <p:sp>
        <p:nvSpPr>
          <p:cNvPr id="6" name="Slide Number Placeholder 5"/>
          <p:cNvSpPr>
            <a:spLocks noGrp="1"/>
          </p:cNvSpPr>
          <p:nvPr>
            <p:ph type="sldNum" sz="quarter" idx="12"/>
          </p:nvPr>
        </p:nvSpPr>
        <p:spPr/>
        <p:txBody>
          <a:bodyPr/>
          <a:lstStyle/>
          <a:p>
            <a:fld id="{C6B88377-FA45-467C-8C5A-953B4FAB92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19296F-CB7B-4BFF-AB01-74DA5BFD14D9}" type="datetime1">
              <a:rPr lang="en-US" smtClean="0"/>
              <a:t>8/30/2015</a:t>
            </a:fld>
            <a:endParaRPr lang="en-US"/>
          </a:p>
        </p:txBody>
      </p:sp>
      <p:sp>
        <p:nvSpPr>
          <p:cNvPr id="5" name="Footer Placeholder 4"/>
          <p:cNvSpPr>
            <a:spLocks noGrp="1"/>
          </p:cNvSpPr>
          <p:nvPr>
            <p:ph type="ftr" sz="quarter" idx="11"/>
          </p:nvPr>
        </p:nvSpPr>
        <p:spPr/>
        <p:txBody>
          <a:bodyPr/>
          <a:lstStyle/>
          <a:p>
            <a:r>
              <a:rPr lang="en-US" smtClean="0"/>
              <a:t>Ms. Alred                                                                                   Dr.D.</a:t>
            </a:r>
            <a:endParaRPr lang="en-US"/>
          </a:p>
        </p:txBody>
      </p:sp>
      <p:sp>
        <p:nvSpPr>
          <p:cNvPr id="6" name="Slide Number Placeholder 5"/>
          <p:cNvSpPr>
            <a:spLocks noGrp="1"/>
          </p:cNvSpPr>
          <p:nvPr>
            <p:ph type="sldNum" sz="quarter" idx="12"/>
          </p:nvPr>
        </p:nvSpPr>
        <p:spPr/>
        <p:txBody>
          <a:bodyPr/>
          <a:lstStyle/>
          <a:p>
            <a:fld id="{C6B88377-FA45-467C-8C5A-953B4FAB921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CBCDF7A-60DC-4A52-B0CF-5403D66E3C62}" type="datetime1">
              <a:rPr lang="en-US" smtClean="0"/>
              <a:t>8/30/2015</a:t>
            </a:fld>
            <a:endParaRPr lang="en-US"/>
          </a:p>
        </p:txBody>
      </p:sp>
      <p:sp>
        <p:nvSpPr>
          <p:cNvPr id="5" name="Footer Placeholder 4"/>
          <p:cNvSpPr>
            <a:spLocks noGrp="1"/>
          </p:cNvSpPr>
          <p:nvPr>
            <p:ph type="ftr" sz="quarter" idx="11"/>
          </p:nvPr>
        </p:nvSpPr>
        <p:spPr/>
        <p:txBody>
          <a:bodyPr/>
          <a:lstStyle/>
          <a:p>
            <a:r>
              <a:rPr lang="en-US" smtClean="0"/>
              <a:t>Ms. Alred                                                                                   Dr.D.</a:t>
            </a:r>
            <a:endParaRPr lang="en-US"/>
          </a:p>
        </p:txBody>
      </p:sp>
      <p:sp>
        <p:nvSpPr>
          <p:cNvPr id="6" name="Slide Number Placeholder 5"/>
          <p:cNvSpPr>
            <a:spLocks noGrp="1"/>
          </p:cNvSpPr>
          <p:nvPr>
            <p:ph type="sldNum" sz="quarter" idx="12"/>
          </p:nvPr>
        </p:nvSpPr>
        <p:spPr/>
        <p:txBody>
          <a:bodyPr/>
          <a:lstStyle/>
          <a:p>
            <a:fld id="{C6B88377-FA45-467C-8C5A-953B4FAB921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11B541B-2E5E-49BB-97F0-CEFFF29E8706}" type="datetime1">
              <a:rPr lang="en-US" smtClean="0"/>
              <a:t>8/30/2015</a:t>
            </a:fld>
            <a:endParaRPr lang="en-US"/>
          </a:p>
        </p:txBody>
      </p:sp>
      <p:sp>
        <p:nvSpPr>
          <p:cNvPr id="6" name="Footer Placeholder 5"/>
          <p:cNvSpPr>
            <a:spLocks noGrp="1"/>
          </p:cNvSpPr>
          <p:nvPr>
            <p:ph type="ftr" sz="quarter" idx="11"/>
          </p:nvPr>
        </p:nvSpPr>
        <p:spPr/>
        <p:txBody>
          <a:bodyPr/>
          <a:lstStyle/>
          <a:p>
            <a:r>
              <a:rPr lang="en-US" smtClean="0"/>
              <a:t>Ms. Alred                                                                                   Dr.D.</a:t>
            </a:r>
            <a:endParaRPr lang="en-US"/>
          </a:p>
        </p:txBody>
      </p:sp>
      <p:sp>
        <p:nvSpPr>
          <p:cNvPr id="7" name="Slide Number Placeholder 6"/>
          <p:cNvSpPr>
            <a:spLocks noGrp="1"/>
          </p:cNvSpPr>
          <p:nvPr>
            <p:ph type="sldNum" sz="quarter" idx="12"/>
          </p:nvPr>
        </p:nvSpPr>
        <p:spPr/>
        <p:txBody>
          <a:bodyPr/>
          <a:lstStyle/>
          <a:p>
            <a:fld id="{C6B88377-FA45-467C-8C5A-953B4FAB921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3F31427-B4C4-4CB9-95D1-F283E4368A3D}" type="datetime1">
              <a:rPr lang="en-US" smtClean="0"/>
              <a:t>8/30/2015</a:t>
            </a:fld>
            <a:endParaRPr lang="en-US"/>
          </a:p>
        </p:txBody>
      </p:sp>
      <p:sp>
        <p:nvSpPr>
          <p:cNvPr id="8" name="Footer Placeholder 7"/>
          <p:cNvSpPr>
            <a:spLocks noGrp="1"/>
          </p:cNvSpPr>
          <p:nvPr>
            <p:ph type="ftr" sz="quarter" idx="11"/>
          </p:nvPr>
        </p:nvSpPr>
        <p:spPr/>
        <p:txBody>
          <a:bodyPr/>
          <a:lstStyle/>
          <a:p>
            <a:r>
              <a:rPr lang="en-US" smtClean="0"/>
              <a:t>Ms. Alred                                                                                   Dr.D.</a:t>
            </a:r>
            <a:endParaRPr lang="en-US"/>
          </a:p>
        </p:txBody>
      </p:sp>
      <p:sp>
        <p:nvSpPr>
          <p:cNvPr id="9" name="Slide Number Placeholder 8"/>
          <p:cNvSpPr>
            <a:spLocks noGrp="1"/>
          </p:cNvSpPr>
          <p:nvPr>
            <p:ph type="sldNum" sz="quarter" idx="12"/>
          </p:nvPr>
        </p:nvSpPr>
        <p:spPr/>
        <p:txBody>
          <a:bodyPr/>
          <a:lstStyle/>
          <a:p>
            <a:fld id="{C6B88377-FA45-467C-8C5A-953B4FAB921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437CD33-F497-4EEC-9F25-26E3BD7C61E3}" type="datetime1">
              <a:rPr lang="en-US" smtClean="0"/>
              <a:t>8/30/2015</a:t>
            </a:fld>
            <a:endParaRPr lang="en-US"/>
          </a:p>
        </p:txBody>
      </p:sp>
      <p:sp>
        <p:nvSpPr>
          <p:cNvPr id="4" name="Footer Placeholder 3"/>
          <p:cNvSpPr>
            <a:spLocks noGrp="1"/>
          </p:cNvSpPr>
          <p:nvPr>
            <p:ph type="ftr" sz="quarter" idx="11"/>
          </p:nvPr>
        </p:nvSpPr>
        <p:spPr/>
        <p:txBody>
          <a:bodyPr/>
          <a:lstStyle/>
          <a:p>
            <a:r>
              <a:rPr lang="en-US" smtClean="0"/>
              <a:t>Ms. Alred                                                                                   Dr.D.</a:t>
            </a:r>
            <a:endParaRPr lang="en-US"/>
          </a:p>
        </p:txBody>
      </p:sp>
      <p:sp>
        <p:nvSpPr>
          <p:cNvPr id="5" name="Slide Number Placeholder 4"/>
          <p:cNvSpPr>
            <a:spLocks noGrp="1"/>
          </p:cNvSpPr>
          <p:nvPr>
            <p:ph type="sldNum" sz="quarter" idx="12"/>
          </p:nvPr>
        </p:nvSpPr>
        <p:spPr/>
        <p:txBody>
          <a:bodyPr/>
          <a:lstStyle/>
          <a:p>
            <a:fld id="{C6B88377-FA45-467C-8C5A-953B4FAB921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6BA99D-D57A-4451-987F-EA75E424316C}" type="datetime1">
              <a:rPr lang="en-US" smtClean="0"/>
              <a:t>8/30/2015</a:t>
            </a:fld>
            <a:endParaRPr lang="en-US"/>
          </a:p>
        </p:txBody>
      </p:sp>
      <p:sp>
        <p:nvSpPr>
          <p:cNvPr id="3" name="Footer Placeholder 2"/>
          <p:cNvSpPr>
            <a:spLocks noGrp="1"/>
          </p:cNvSpPr>
          <p:nvPr>
            <p:ph type="ftr" sz="quarter" idx="11"/>
          </p:nvPr>
        </p:nvSpPr>
        <p:spPr/>
        <p:txBody>
          <a:bodyPr/>
          <a:lstStyle/>
          <a:p>
            <a:r>
              <a:rPr lang="en-US" smtClean="0"/>
              <a:t>Ms. Alred                                                                                   Dr.D.</a:t>
            </a:r>
            <a:endParaRPr lang="en-US"/>
          </a:p>
        </p:txBody>
      </p:sp>
      <p:sp>
        <p:nvSpPr>
          <p:cNvPr id="4" name="Slide Number Placeholder 3"/>
          <p:cNvSpPr>
            <a:spLocks noGrp="1"/>
          </p:cNvSpPr>
          <p:nvPr>
            <p:ph type="sldNum" sz="quarter" idx="12"/>
          </p:nvPr>
        </p:nvSpPr>
        <p:spPr/>
        <p:txBody>
          <a:bodyPr/>
          <a:lstStyle/>
          <a:p>
            <a:fld id="{C6B88377-FA45-467C-8C5A-953B4FAB921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A882981-076D-40AC-8100-23D785D078A5}" type="datetime1">
              <a:rPr lang="en-US" smtClean="0"/>
              <a:t>8/30/2015</a:t>
            </a:fld>
            <a:endParaRPr lang="en-US"/>
          </a:p>
        </p:txBody>
      </p:sp>
      <p:sp>
        <p:nvSpPr>
          <p:cNvPr id="6" name="Footer Placeholder 5"/>
          <p:cNvSpPr>
            <a:spLocks noGrp="1"/>
          </p:cNvSpPr>
          <p:nvPr>
            <p:ph type="ftr" sz="quarter" idx="11"/>
          </p:nvPr>
        </p:nvSpPr>
        <p:spPr/>
        <p:txBody>
          <a:bodyPr/>
          <a:lstStyle/>
          <a:p>
            <a:r>
              <a:rPr lang="en-US" smtClean="0"/>
              <a:t>Ms. Alred                                                                                   Dr.D.</a:t>
            </a:r>
            <a:endParaRPr lang="en-US"/>
          </a:p>
        </p:txBody>
      </p:sp>
      <p:sp>
        <p:nvSpPr>
          <p:cNvPr id="7" name="Slide Number Placeholder 6"/>
          <p:cNvSpPr>
            <a:spLocks noGrp="1"/>
          </p:cNvSpPr>
          <p:nvPr>
            <p:ph type="sldNum" sz="quarter" idx="12"/>
          </p:nvPr>
        </p:nvSpPr>
        <p:spPr/>
        <p:txBody>
          <a:bodyPr/>
          <a:lstStyle/>
          <a:p>
            <a:fld id="{C6B88377-FA45-467C-8C5A-953B4FAB9210}"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3FBFF0F-A6C9-4F10-B214-52CD94F30695}" type="datetime1">
              <a:rPr lang="en-US" smtClean="0"/>
              <a:t>8/30/2015</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r>
              <a:rPr lang="en-US" smtClean="0"/>
              <a:t>Ms. Alred                                                                                   Dr.D.</a:t>
            </a:r>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C6B88377-FA45-467C-8C5A-953B4FAB921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69CC3935-CEE7-476F-B62D-1E99C90A3D32}" type="datetime1">
              <a:rPr lang="en-US" smtClean="0"/>
              <a:t>8/30/2015</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r>
              <a:rPr lang="en-US" smtClean="0"/>
              <a:t>Ms. Alred                                                                                   Dr.D.</a:t>
            </a:r>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C6B88377-FA45-467C-8C5A-953B4FAB921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www.google.com/url?q=http://prescriptiongiant.com/medico-product.php?cPath=698_700&amp;products_id=4442&amp;sa=X&amp;ei=47R3TJn5LYL58AaA1vmYCA&amp;ved=0CE0Q9gIwBA&amp;usg=AFQjCNG2KwpMo86H8KRVvMVEr8eOcY3TFg" TargetMode="Externa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8.xml.rels><?xml version="1.0" encoding="UTF-8" standalone="yes"?>
<Relationships xmlns="http://schemas.openxmlformats.org/package/2006/relationships"><Relationship Id="rId3" Type="http://schemas.openxmlformats.org/officeDocument/2006/relationships/hyperlink" Target="http://www.touchbionics.com/professionals.php?pageid=71&amp;section=13&amp;category=i-LIMB%20Hand" TargetMode="External"/><Relationship Id="rId2" Type="http://schemas.openxmlformats.org/officeDocument/2006/relationships/image" Target="../media/image20.jpeg"/><Relationship Id="rId1" Type="http://schemas.openxmlformats.org/officeDocument/2006/relationships/slideLayout" Target="../slideLayouts/slideLayout2.xml"/><Relationship Id="rId5" Type="http://schemas.openxmlformats.org/officeDocument/2006/relationships/image" Target="../media/image22.jpeg"/><Relationship Id="rId4" Type="http://schemas.openxmlformats.org/officeDocument/2006/relationships/image" Target="../media/image21.jpeg"/></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image" Target="../media/image3.wmf"/><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355848"/>
            <a:ext cx="8382000" cy="1673352"/>
          </a:xfrm>
        </p:spPr>
        <p:txBody>
          <a:bodyPr>
            <a:normAutofit/>
          </a:bodyPr>
          <a:lstStyle/>
          <a:p>
            <a:r>
              <a:rPr lang="en-US" sz="5400" dirty="0" smtClean="0"/>
              <a:t>Developing New Technology</a:t>
            </a:r>
            <a:endParaRPr lang="en-US" sz="5400" dirty="0"/>
          </a:p>
        </p:txBody>
      </p:sp>
      <p:sp>
        <p:nvSpPr>
          <p:cNvPr id="3" name="Subtitle 2"/>
          <p:cNvSpPr>
            <a:spLocks noGrp="1"/>
          </p:cNvSpPr>
          <p:nvPr>
            <p:ph type="subTitle" idx="1"/>
          </p:nvPr>
        </p:nvSpPr>
        <p:spPr/>
        <p:txBody>
          <a:bodyPr>
            <a:normAutofit/>
          </a:bodyPr>
          <a:lstStyle/>
          <a:p>
            <a:r>
              <a:rPr lang="en-US" sz="4000" dirty="0" smtClean="0">
                <a:solidFill>
                  <a:srgbClr val="FF0000"/>
                </a:solidFill>
              </a:rPr>
              <a:t>Improving People’s Lives</a:t>
            </a:r>
            <a:endParaRPr lang="en-US" sz="4000" dirty="0">
              <a:solidFill>
                <a:srgbClr val="FF0000"/>
              </a:solidFill>
            </a:endParaRPr>
          </a:p>
        </p:txBody>
      </p:sp>
      <p:pic>
        <p:nvPicPr>
          <p:cNvPr id="1026" name="Picture 2" descr="C:\Documents and Settings\mcclainm\Local Settings\Temporary Internet Files\Content.IE5\UGV8CAPD\MC900423171[1].wmf"/>
          <p:cNvPicPr>
            <a:picLocks noChangeAspect="1" noChangeArrowheads="1"/>
          </p:cNvPicPr>
          <p:nvPr/>
        </p:nvPicPr>
        <p:blipFill>
          <a:blip r:embed="rId2" cstate="print"/>
          <a:srcRect/>
          <a:stretch>
            <a:fillRect/>
          </a:stretch>
        </p:blipFill>
        <p:spPr bwMode="auto">
          <a:xfrm>
            <a:off x="3659188" y="4616450"/>
            <a:ext cx="1827212" cy="1827213"/>
          </a:xfrm>
          <a:prstGeom prst="rect">
            <a:avLst/>
          </a:prstGeom>
          <a:noFill/>
        </p:spPr>
      </p:pic>
      <p:sp>
        <p:nvSpPr>
          <p:cNvPr id="5" name="Slide Number Placeholder 4"/>
          <p:cNvSpPr>
            <a:spLocks noGrp="1"/>
          </p:cNvSpPr>
          <p:nvPr>
            <p:ph type="sldNum" sz="quarter" idx="12"/>
          </p:nvPr>
        </p:nvSpPr>
        <p:spPr/>
        <p:txBody>
          <a:bodyPr/>
          <a:lstStyle/>
          <a:p>
            <a:fld id="{C6B88377-FA45-467C-8C5A-953B4FAB9210}" type="slidenum">
              <a:rPr lang="en-US" smtClean="0"/>
              <a:pPr/>
              <a:t>1</a:t>
            </a:fld>
            <a:endParaRPr lang="en-US"/>
          </a:p>
        </p:txBody>
      </p:sp>
      <p:sp>
        <p:nvSpPr>
          <p:cNvPr id="6" name="Footer Placeholder 5"/>
          <p:cNvSpPr>
            <a:spLocks noGrp="1"/>
          </p:cNvSpPr>
          <p:nvPr>
            <p:ph type="ftr" sz="quarter" idx="11"/>
          </p:nvPr>
        </p:nvSpPr>
        <p:spPr/>
        <p:txBody>
          <a:bodyPr/>
          <a:lstStyle/>
          <a:p>
            <a:r>
              <a:rPr lang="en-US" smtClean="0"/>
              <a:t>Ms. Alred                                                                                   Dr.D.</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Bioengineering</a:t>
            </a:r>
            <a:endParaRPr lang="en-US" dirty="0"/>
          </a:p>
        </p:txBody>
      </p:sp>
      <p:sp>
        <p:nvSpPr>
          <p:cNvPr id="3" name="Content Placeholder 2"/>
          <p:cNvSpPr>
            <a:spLocks noGrp="1"/>
          </p:cNvSpPr>
          <p:nvPr>
            <p:ph idx="1"/>
          </p:nvPr>
        </p:nvSpPr>
        <p:spPr/>
        <p:txBody>
          <a:bodyPr/>
          <a:lstStyle/>
          <a:p>
            <a:r>
              <a:rPr lang="en-US" b="1" dirty="0" smtClean="0"/>
              <a:t>Bioengineering </a:t>
            </a:r>
            <a:r>
              <a:rPr lang="en-US" dirty="0" smtClean="0"/>
              <a:t>– is the development of </a:t>
            </a:r>
            <a:r>
              <a:rPr lang="en-US" b="1" u="sng" dirty="0" smtClean="0">
                <a:solidFill>
                  <a:srgbClr val="FF0000"/>
                </a:solidFill>
              </a:rPr>
              <a:t>technology</a:t>
            </a:r>
            <a:r>
              <a:rPr lang="en-US" b="1" u="sng" dirty="0" smtClean="0"/>
              <a:t> </a:t>
            </a:r>
            <a:r>
              <a:rPr lang="en-US" dirty="0" smtClean="0"/>
              <a:t>in the fields of biology and medicine.</a:t>
            </a:r>
          </a:p>
          <a:p>
            <a:r>
              <a:rPr lang="en-US" dirty="0" smtClean="0"/>
              <a:t>Bioengineer – is the engineer who helps people stay healthy, grow food and make other materials they need.</a:t>
            </a:r>
          </a:p>
          <a:p>
            <a:r>
              <a:rPr lang="en-US" dirty="0" smtClean="0"/>
              <a:t>They use science of living things to create new technology.</a:t>
            </a:r>
            <a:endParaRPr lang="en-US" dirty="0"/>
          </a:p>
        </p:txBody>
      </p:sp>
      <p:sp>
        <p:nvSpPr>
          <p:cNvPr id="4" name="Slide Number Placeholder 3"/>
          <p:cNvSpPr>
            <a:spLocks noGrp="1"/>
          </p:cNvSpPr>
          <p:nvPr>
            <p:ph type="sldNum" sz="quarter" idx="12"/>
          </p:nvPr>
        </p:nvSpPr>
        <p:spPr/>
        <p:txBody>
          <a:bodyPr/>
          <a:lstStyle/>
          <a:p>
            <a:fld id="{C6B88377-FA45-467C-8C5A-953B4FAB9210}"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Ms. Alred                                                                                   Dr.D.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Bioengineering and Medicine</a:t>
            </a:r>
            <a:endParaRPr lang="en-US" dirty="0"/>
          </a:p>
        </p:txBody>
      </p:sp>
      <p:sp>
        <p:nvSpPr>
          <p:cNvPr id="3" name="Content Placeholder 2"/>
          <p:cNvSpPr>
            <a:spLocks noGrp="1"/>
          </p:cNvSpPr>
          <p:nvPr>
            <p:ph idx="1"/>
          </p:nvPr>
        </p:nvSpPr>
        <p:spPr>
          <a:xfrm>
            <a:off x="381000" y="1371600"/>
            <a:ext cx="8229600" cy="5715000"/>
          </a:xfrm>
        </p:spPr>
        <p:txBody>
          <a:bodyPr>
            <a:normAutofit fontScale="92500" lnSpcReduction="10000"/>
          </a:bodyPr>
          <a:lstStyle/>
          <a:p>
            <a:r>
              <a:rPr lang="en-US" b="1" dirty="0" smtClean="0"/>
              <a:t>Bioengineers</a:t>
            </a:r>
            <a:r>
              <a:rPr lang="en-US" dirty="0" smtClean="0"/>
              <a:t> have developed many tools that help doctors diagnose diseases and other medical problems.</a:t>
            </a:r>
          </a:p>
          <a:p>
            <a:r>
              <a:rPr lang="en-US" b="1" dirty="0" smtClean="0"/>
              <a:t>CAT scanners </a:t>
            </a:r>
            <a:r>
              <a:rPr lang="en-US" dirty="0" smtClean="0"/>
              <a:t>- is a way of </a:t>
            </a:r>
            <a:r>
              <a:rPr lang="en-US" b="1" dirty="0" smtClean="0"/>
              <a:t>X-raying </a:t>
            </a:r>
            <a:r>
              <a:rPr lang="en-US" dirty="0" smtClean="0"/>
              <a:t>a mass in the body that allows for one to see three-dimensional views of the mass. </a:t>
            </a:r>
          </a:p>
          <a:p>
            <a:r>
              <a:rPr lang="en-US" b="1" dirty="0" smtClean="0"/>
              <a:t>MRI </a:t>
            </a:r>
            <a:r>
              <a:rPr lang="en-US" dirty="0" smtClean="0"/>
              <a:t>- An MRI (or </a:t>
            </a:r>
            <a:r>
              <a:rPr lang="en-US" b="1" dirty="0" smtClean="0"/>
              <a:t>magnetic resonance </a:t>
            </a:r>
            <a:r>
              <a:rPr lang="en-US" dirty="0" smtClean="0"/>
              <a:t>imaging) scan is a radiology technique that uses magnetism, radio waves, and a computer to produce images of body structures. The MRI scanner is a tube surrounded by a giant circular magnet. The patient is placed on a moveable bed that is inserted into the magnet.</a:t>
            </a:r>
            <a:endParaRPr lang="en-US" dirty="0"/>
          </a:p>
        </p:txBody>
      </p:sp>
      <p:sp>
        <p:nvSpPr>
          <p:cNvPr id="4" name="Slide Number Placeholder 3"/>
          <p:cNvSpPr>
            <a:spLocks noGrp="1"/>
          </p:cNvSpPr>
          <p:nvPr>
            <p:ph type="sldNum" sz="quarter" idx="12"/>
          </p:nvPr>
        </p:nvSpPr>
        <p:spPr/>
        <p:txBody>
          <a:bodyPr/>
          <a:lstStyle/>
          <a:p>
            <a:fld id="{C6B88377-FA45-467C-8C5A-953B4FAB9210}"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Ms. Alred                                                                                   Dr.D.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omputed Tomography (CT or CAT scan) equipment"/>
          <p:cNvPicPr>
            <a:picLocks noChangeAspect="1" noChangeArrowheads="1"/>
          </p:cNvPicPr>
          <p:nvPr/>
        </p:nvPicPr>
        <p:blipFill>
          <a:blip r:embed="rId2" cstate="print"/>
          <a:srcRect/>
          <a:stretch>
            <a:fillRect/>
          </a:stretch>
        </p:blipFill>
        <p:spPr bwMode="auto">
          <a:xfrm>
            <a:off x="1447800" y="685800"/>
            <a:ext cx="5943600" cy="5334000"/>
          </a:xfrm>
          <a:prstGeom prst="rect">
            <a:avLst/>
          </a:prstGeom>
          <a:noFill/>
        </p:spPr>
      </p:pic>
      <p:sp>
        <p:nvSpPr>
          <p:cNvPr id="3" name="TextBox 2"/>
          <p:cNvSpPr txBox="1"/>
          <p:nvPr/>
        </p:nvSpPr>
        <p:spPr>
          <a:xfrm>
            <a:off x="3505200" y="152400"/>
            <a:ext cx="1675267" cy="584775"/>
          </a:xfrm>
          <a:prstGeom prst="rect">
            <a:avLst/>
          </a:prstGeom>
          <a:noFill/>
        </p:spPr>
        <p:txBody>
          <a:bodyPr wrap="none" rtlCol="0">
            <a:spAutoFit/>
          </a:bodyPr>
          <a:lstStyle/>
          <a:p>
            <a:r>
              <a:rPr lang="en-US" sz="3200" dirty="0" smtClean="0"/>
              <a:t>CAT Scan</a:t>
            </a:r>
            <a:endParaRPr lang="en-US" sz="3200" dirty="0"/>
          </a:p>
        </p:txBody>
      </p:sp>
      <p:sp>
        <p:nvSpPr>
          <p:cNvPr id="4" name="Slide Number Placeholder 3"/>
          <p:cNvSpPr>
            <a:spLocks noGrp="1"/>
          </p:cNvSpPr>
          <p:nvPr>
            <p:ph type="sldNum" sz="quarter" idx="12"/>
          </p:nvPr>
        </p:nvSpPr>
        <p:spPr/>
        <p:txBody>
          <a:bodyPr/>
          <a:lstStyle/>
          <a:p>
            <a:fld id="{C6B88377-FA45-467C-8C5A-953B4FAB9210}"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Ms. Alred                                                                                   Dr.D.</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T slice through the mid-abdomen showing multiple normal-appearing organs, which are labeled."/>
          <p:cNvPicPr>
            <a:picLocks noChangeAspect="1" noChangeArrowheads="1"/>
          </p:cNvPicPr>
          <p:nvPr/>
        </p:nvPicPr>
        <p:blipFill>
          <a:blip r:embed="rId2" cstate="print"/>
          <a:srcRect/>
          <a:stretch>
            <a:fillRect/>
          </a:stretch>
        </p:blipFill>
        <p:spPr bwMode="auto">
          <a:xfrm>
            <a:off x="914400" y="685800"/>
            <a:ext cx="7391400" cy="5686425"/>
          </a:xfrm>
          <a:prstGeom prst="rect">
            <a:avLst/>
          </a:prstGeom>
          <a:noFill/>
        </p:spPr>
      </p:pic>
      <p:sp>
        <p:nvSpPr>
          <p:cNvPr id="3" name="Slide Number Placeholder 2"/>
          <p:cNvSpPr>
            <a:spLocks noGrp="1"/>
          </p:cNvSpPr>
          <p:nvPr>
            <p:ph type="sldNum" sz="quarter" idx="12"/>
          </p:nvPr>
        </p:nvSpPr>
        <p:spPr/>
        <p:txBody>
          <a:bodyPr/>
          <a:lstStyle/>
          <a:p>
            <a:fld id="{C6B88377-FA45-467C-8C5A-953B4FAB9210}" type="slidenum">
              <a:rPr lang="en-US" smtClean="0"/>
              <a:pPr/>
              <a:t>13</a:t>
            </a:fld>
            <a:endParaRPr lang="en-US"/>
          </a:p>
        </p:txBody>
      </p:sp>
      <p:sp>
        <p:nvSpPr>
          <p:cNvPr id="4" name="Footer Placeholder 3"/>
          <p:cNvSpPr>
            <a:spLocks noGrp="1"/>
          </p:cNvSpPr>
          <p:nvPr>
            <p:ph type="ftr" sz="quarter" idx="11"/>
          </p:nvPr>
        </p:nvSpPr>
        <p:spPr/>
        <p:txBody>
          <a:bodyPr/>
          <a:lstStyle/>
          <a:p>
            <a:r>
              <a:rPr lang="en-US" smtClean="0"/>
              <a:t>Ms. Alred                                                                                   Dr.D.</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img.webmd.com/dtmcms/live/webmd/consumer_assets/site_images/media/medical/hw/t9991392_001.jpg"/>
          <p:cNvPicPr>
            <a:picLocks noChangeAspect="1" noChangeArrowheads="1"/>
          </p:cNvPicPr>
          <p:nvPr/>
        </p:nvPicPr>
        <p:blipFill>
          <a:blip r:embed="rId2" cstate="print"/>
          <a:srcRect/>
          <a:stretch>
            <a:fillRect/>
          </a:stretch>
        </p:blipFill>
        <p:spPr bwMode="auto">
          <a:xfrm>
            <a:off x="381000" y="609600"/>
            <a:ext cx="3800475" cy="2857500"/>
          </a:xfrm>
          <a:prstGeom prst="rect">
            <a:avLst/>
          </a:prstGeom>
          <a:noFill/>
        </p:spPr>
      </p:pic>
      <p:pic>
        <p:nvPicPr>
          <p:cNvPr id="27652" name="Picture 4" descr="http://img.webmd.com/dtmcms/live/webmd/consumer_assets/site_images/media/medical/hw/h9991392_002.jpg"/>
          <p:cNvPicPr>
            <a:picLocks noChangeAspect="1" noChangeArrowheads="1"/>
          </p:cNvPicPr>
          <p:nvPr/>
        </p:nvPicPr>
        <p:blipFill>
          <a:blip r:embed="rId3" cstate="print"/>
          <a:srcRect/>
          <a:stretch>
            <a:fillRect/>
          </a:stretch>
        </p:blipFill>
        <p:spPr bwMode="auto">
          <a:xfrm>
            <a:off x="4419600" y="3581400"/>
            <a:ext cx="4381500" cy="2857500"/>
          </a:xfrm>
          <a:prstGeom prst="rect">
            <a:avLst/>
          </a:prstGeom>
          <a:noFill/>
        </p:spPr>
      </p:pic>
      <p:sp>
        <p:nvSpPr>
          <p:cNvPr id="4" name="Slide Number Placeholder 3"/>
          <p:cNvSpPr>
            <a:spLocks noGrp="1"/>
          </p:cNvSpPr>
          <p:nvPr>
            <p:ph type="sldNum" sz="quarter" idx="12"/>
          </p:nvPr>
        </p:nvSpPr>
        <p:spPr/>
        <p:txBody>
          <a:bodyPr/>
          <a:lstStyle/>
          <a:p>
            <a:fld id="{C6B88377-FA45-467C-8C5A-953B4FAB9210}"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Ms. Alred                                                                                   Dr.D.</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Picture of herniated disc between L4 and L5"/>
          <p:cNvPicPr>
            <a:picLocks noChangeAspect="1" noChangeArrowheads="1"/>
          </p:cNvPicPr>
          <p:nvPr/>
        </p:nvPicPr>
        <p:blipFill>
          <a:blip r:embed="rId2" cstate="print"/>
          <a:srcRect/>
          <a:stretch>
            <a:fillRect/>
          </a:stretch>
        </p:blipFill>
        <p:spPr bwMode="auto">
          <a:xfrm>
            <a:off x="381000" y="838200"/>
            <a:ext cx="3829050" cy="4457700"/>
          </a:xfrm>
          <a:prstGeom prst="rect">
            <a:avLst/>
          </a:prstGeom>
          <a:noFill/>
        </p:spPr>
      </p:pic>
      <p:pic>
        <p:nvPicPr>
          <p:cNvPr id="26628" name="Picture 4" descr="Cross-section picture of herniated disc between L4 and L5"/>
          <p:cNvPicPr>
            <a:picLocks noChangeAspect="1" noChangeArrowheads="1"/>
          </p:cNvPicPr>
          <p:nvPr/>
        </p:nvPicPr>
        <p:blipFill>
          <a:blip r:embed="rId3" cstate="print"/>
          <a:srcRect/>
          <a:stretch>
            <a:fillRect/>
          </a:stretch>
        </p:blipFill>
        <p:spPr bwMode="auto">
          <a:xfrm>
            <a:off x="4800600" y="838200"/>
            <a:ext cx="3829050" cy="4457700"/>
          </a:xfrm>
          <a:prstGeom prst="rect">
            <a:avLst/>
          </a:prstGeom>
          <a:noFill/>
        </p:spPr>
      </p:pic>
      <p:sp>
        <p:nvSpPr>
          <p:cNvPr id="4" name="Slide Number Placeholder 3"/>
          <p:cNvSpPr>
            <a:spLocks noGrp="1"/>
          </p:cNvSpPr>
          <p:nvPr>
            <p:ph type="sldNum" sz="quarter" idx="12"/>
          </p:nvPr>
        </p:nvSpPr>
        <p:spPr/>
        <p:txBody>
          <a:bodyPr/>
          <a:lstStyle/>
          <a:p>
            <a:fld id="{C6B88377-FA45-467C-8C5A-953B4FAB9210}"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Ms. Alred                                                                                   Dr.D.</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Bioengineering in Medicines</a:t>
            </a:r>
            <a:endParaRPr lang="en-US" dirty="0"/>
          </a:p>
        </p:txBody>
      </p:sp>
      <p:sp>
        <p:nvSpPr>
          <p:cNvPr id="3" name="Content Placeholder 2"/>
          <p:cNvSpPr>
            <a:spLocks noGrp="1"/>
          </p:cNvSpPr>
          <p:nvPr>
            <p:ph idx="1"/>
          </p:nvPr>
        </p:nvSpPr>
        <p:spPr>
          <a:xfrm>
            <a:off x="457200" y="1600200"/>
            <a:ext cx="8229600" cy="4953000"/>
          </a:xfrm>
        </p:spPr>
        <p:txBody>
          <a:bodyPr/>
          <a:lstStyle/>
          <a:p>
            <a:r>
              <a:rPr lang="en-US" dirty="0" smtClean="0"/>
              <a:t>Medicines – insulin helps control sugar levels in people who suffer from diabetes. The insulin used to come from cows and pigs, today bacteria in labs make human insulin which is safer for the patients.</a:t>
            </a:r>
          </a:p>
          <a:p>
            <a:r>
              <a:rPr lang="en-US" dirty="0" smtClean="0"/>
              <a:t>The bioengineered insulin is also easier to produce in large amounts. </a:t>
            </a:r>
            <a:endParaRPr lang="en-US" dirty="0"/>
          </a:p>
        </p:txBody>
      </p:sp>
      <p:sp>
        <p:nvSpPr>
          <p:cNvPr id="4" name="Slide Number Placeholder 3"/>
          <p:cNvSpPr>
            <a:spLocks noGrp="1"/>
          </p:cNvSpPr>
          <p:nvPr>
            <p:ph type="sldNum" sz="quarter" idx="12"/>
          </p:nvPr>
        </p:nvSpPr>
        <p:spPr/>
        <p:txBody>
          <a:bodyPr/>
          <a:lstStyle/>
          <a:p>
            <a:fld id="{C6B88377-FA45-467C-8C5A-953B4FAB9210}"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Ms. Alred                                                                                   Dr.D.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Bioengineering and Devices</a:t>
            </a:r>
            <a:endParaRPr lang="en-US" dirty="0"/>
          </a:p>
        </p:txBody>
      </p:sp>
      <p:sp>
        <p:nvSpPr>
          <p:cNvPr id="3" name="Content Placeholder 2"/>
          <p:cNvSpPr>
            <a:spLocks noGrp="1"/>
          </p:cNvSpPr>
          <p:nvPr>
            <p:ph idx="1"/>
          </p:nvPr>
        </p:nvSpPr>
        <p:spPr>
          <a:xfrm>
            <a:off x="457200" y="1600201"/>
            <a:ext cx="8229600" cy="3200400"/>
          </a:xfrm>
        </p:spPr>
        <p:txBody>
          <a:bodyPr/>
          <a:lstStyle/>
          <a:p>
            <a:r>
              <a:rPr lang="en-US" dirty="0" smtClean="0"/>
              <a:t>These devices help people with disabilities.</a:t>
            </a:r>
          </a:p>
          <a:p>
            <a:r>
              <a:rPr lang="en-US" dirty="0" smtClean="0"/>
              <a:t>The</a:t>
            </a:r>
            <a:r>
              <a:rPr lang="en-US" dirty="0" smtClean="0">
                <a:solidFill>
                  <a:srgbClr val="FF0000"/>
                </a:solidFill>
              </a:rPr>
              <a:t> Adaptive Device</a:t>
            </a:r>
            <a:r>
              <a:rPr lang="en-US" dirty="0" smtClean="0"/>
              <a:t> is a device that is changed, or adapted, for use by a disabled person.</a:t>
            </a:r>
          </a:p>
          <a:p>
            <a:pPr lvl="1"/>
            <a:r>
              <a:rPr lang="en-US" dirty="0" smtClean="0"/>
              <a:t>A voice-activated computer</a:t>
            </a:r>
          </a:p>
          <a:p>
            <a:pPr lvl="1"/>
            <a:r>
              <a:rPr lang="en-US" dirty="0" smtClean="0"/>
              <a:t>A motorized wheelchair </a:t>
            </a:r>
          </a:p>
          <a:p>
            <a:pPr lvl="1"/>
            <a:endParaRPr lang="en-US" dirty="0"/>
          </a:p>
        </p:txBody>
      </p:sp>
      <p:pic>
        <p:nvPicPr>
          <p:cNvPr id="1026" name="Picture 2" descr="http://lh3.googleusercontent.com/HCeYk6NVx0YBrPoeEAWc3av-J7FPkoSRC0JndslYgZeZ1d51cbJurx7O7oh_0qy04M0xdbkYD-TYdfeR0Vqwir4JlH63aVVP3EQECJxvME3j7JN5sWv-g74kQ71ETBGQLYtZ1cPaA6lXE4OHXHaRD_jRyI3QS79gCkpnod3kqQ85DkPS3Rco">
            <a:hlinkClick r:id="rId2"/>
          </p:cNvPr>
          <p:cNvPicPr>
            <a:picLocks noChangeAspect="1" noChangeArrowheads="1"/>
          </p:cNvPicPr>
          <p:nvPr/>
        </p:nvPicPr>
        <p:blipFill>
          <a:blip r:embed="rId3" cstate="print"/>
          <a:srcRect/>
          <a:stretch>
            <a:fillRect/>
          </a:stretch>
        </p:blipFill>
        <p:spPr bwMode="auto">
          <a:xfrm>
            <a:off x="5791200" y="4038600"/>
            <a:ext cx="2667000" cy="2438400"/>
          </a:xfrm>
          <a:prstGeom prst="rect">
            <a:avLst/>
          </a:prstGeom>
          <a:noFill/>
          <a:ln>
            <a:solidFill>
              <a:schemeClr val="accent1">
                <a:lumMod val="75000"/>
              </a:schemeClr>
            </a:solidFill>
          </a:ln>
        </p:spPr>
      </p:pic>
      <p:pic>
        <p:nvPicPr>
          <p:cNvPr id="1028" name="Picture 4" descr="image of product icon"/>
          <p:cNvPicPr>
            <a:picLocks noChangeAspect="1" noChangeArrowheads="1"/>
          </p:cNvPicPr>
          <p:nvPr/>
        </p:nvPicPr>
        <p:blipFill>
          <a:blip r:embed="rId4" cstate="print"/>
          <a:srcRect/>
          <a:stretch>
            <a:fillRect/>
          </a:stretch>
        </p:blipFill>
        <p:spPr bwMode="auto">
          <a:xfrm>
            <a:off x="990600" y="4648200"/>
            <a:ext cx="2886075" cy="2066926"/>
          </a:xfrm>
          <a:prstGeom prst="rect">
            <a:avLst/>
          </a:prstGeom>
          <a:noFill/>
        </p:spPr>
      </p:pic>
      <p:sp>
        <p:nvSpPr>
          <p:cNvPr id="6" name="Slide Number Placeholder 5"/>
          <p:cNvSpPr>
            <a:spLocks noGrp="1"/>
          </p:cNvSpPr>
          <p:nvPr>
            <p:ph type="sldNum" sz="quarter" idx="12"/>
          </p:nvPr>
        </p:nvSpPr>
        <p:spPr/>
        <p:txBody>
          <a:bodyPr/>
          <a:lstStyle/>
          <a:p>
            <a:fld id="{C6B88377-FA45-467C-8C5A-953B4FAB9210}" type="slidenum">
              <a:rPr lang="en-US" smtClean="0"/>
              <a:pPr/>
              <a:t>17</a:t>
            </a:fld>
            <a:endParaRPr lang="en-US"/>
          </a:p>
        </p:txBody>
      </p:sp>
      <p:sp>
        <p:nvSpPr>
          <p:cNvPr id="7" name="Footer Placeholder 6"/>
          <p:cNvSpPr>
            <a:spLocks noGrp="1"/>
          </p:cNvSpPr>
          <p:nvPr>
            <p:ph type="ftr" sz="quarter" idx="11"/>
          </p:nvPr>
        </p:nvSpPr>
        <p:spPr/>
        <p:txBody>
          <a:bodyPr/>
          <a:lstStyle/>
          <a:p>
            <a:r>
              <a:rPr lang="en-US" smtClean="0"/>
              <a:t>Ms. Alred                                                                                   Dr.D.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heckerboard(across)">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1028"/>
                                        </p:tgtEl>
                                        <p:attrNameLst>
                                          <p:attrName>style.visibility</p:attrName>
                                        </p:attrNameLst>
                                      </p:cBhvr>
                                      <p:to>
                                        <p:strVal val="visible"/>
                                      </p:to>
                                    </p:set>
                                    <p:animEffect transition="in" filter="checkerboard(across)">
                                      <p:cBhvr>
                                        <p:cTn id="23" dur="500"/>
                                        <p:tgtEl>
                                          <p:spTgt spid="1028"/>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1026"/>
                                        </p:tgtEl>
                                        <p:attrNameLst>
                                          <p:attrName>style.visibility</p:attrName>
                                        </p:attrNameLst>
                                      </p:cBhvr>
                                      <p:to>
                                        <p:strVal val="visible"/>
                                      </p:to>
                                    </p:set>
                                    <p:animEffect transition="in" filter="checkerboard(across)">
                                      <p:cBhvr>
                                        <p:cTn id="28"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a:xfrm>
            <a:off x="457200" y="533400"/>
            <a:ext cx="8229600" cy="3314700"/>
          </a:xfrm>
        </p:spPr>
        <p:txBody>
          <a:bodyPr>
            <a:normAutofit/>
          </a:bodyPr>
          <a:lstStyle/>
          <a:p>
            <a:r>
              <a:rPr lang="en-US" dirty="0" smtClean="0"/>
              <a:t>The </a:t>
            </a:r>
            <a:r>
              <a:rPr lang="en-US" dirty="0" smtClean="0">
                <a:solidFill>
                  <a:srgbClr val="FF0000"/>
                </a:solidFill>
              </a:rPr>
              <a:t>Assistive Device </a:t>
            </a:r>
            <a:r>
              <a:rPr lang="en-US" dirty="0" smtClean="0"/>
              <a:t>is any kind of technology </a:t>
            </a:r>
          </a:p>
          <a:p>
            <a:endParaRPr lang="en-US" dirty="0"/>
          </a:p>
          <a:p>
            <a:r>
              <a:rPr lang="en-US" dirty="0" smtClean="0"/>
              <a:t>that helps a disable person with daily life.</a:t>
            </a:r>
          </a:p>
          <a:p>
            <a:pPr lvl="1"/>
            <a:r>
              <a:rPr lang="en-US" dirty="0" smtClean="0"/>
              <a:t>Hearing </a:t>
            </a:r>
            <a:r>
              <a:rPr lang="en-US" dirty="0" smtClean="0"/>
              <a:t>Aids</a:t>
            </a:r>
          </a:p>
          <a:p>
            <a:pPr lvl="1"/>
            <a:r>
              <a:rPr lang="en-US" dirty="0" smtClean="0"/>
              <a:t>Artificial Limbs</a:t>
            </a:r>
            <a:endParaRPr lang="en-US" dirty="0"/>
          </a:p>
        </p:txBody>
      </p:sp>
      <p:pic>
        <p:nvPicPr>
          <p:cNvPr id="30722" name="Picture 2" descr="Simplicity Hi Fi 270 Hearing Aid Left Ear"/>
          <p:cNvPicPr>
            <a:picLocks noChangeAspect="1" noChangeArrowheads="1"/>
          </p:cNvPicPr>
          <p:nvPr/>
        </p:nvPicPr>
        <p:blipFill>
          <a:blip r:embed="rId2" cstate="print"/>
          <a:srcRect/>
          <a:stretch>
            <a:fillRect/>
          </a:stretch>
        </p:blipFill>
        <p:spPr bwMode="auto">
          <a:xfrm>
            <a:off x="1066800" y="3352800"/>
            <a:ext cx="2362200" cy="2743200"/>
          </a:xfrm>
          <a:prstGeom prst="rect">
            <a:avLst/>
          </a:prstGeom>
          <a:noFill/>
        </p:spPr>
      </p:pic>
      <p:pic>
        <p:nvPicPr>
          <p:cNvPr id="30726" name="Picture 6" descr="http://www.touchbionics.com/images/gallery/productgallery1.jpg">
            <a:hlinkClick r:id="rId3"/>
          </p:cNvPr>
          <p:cNvPicPr>
            <a:picLocks noChangeAspect="1" noChangeArrowheads="1"/>
          </p:cNvPicPr>
          <p:nvPr/>
        </p:nvPicPr>
        <p:blipFill>
          <a:blip r:embed="rId4" cstate="print"/>
          <a:srcRect/>
          <a:stretch>
            <a:fillRect/>
          </a:stretch>
        </p:blipFill>
        <p:spPr bwMode="auto">
          <a:xfrm>
            <a:off x="6380498" y="2172739"/>
            <a:ext cx="2667000" cy="2171700"/>
          </a:xfrm>
          <a:prstGeom prst="rect">
            <a:avLst/>
          </a:prstGeom>
          <a:noFill/>
        </p:spPr>
      </p:pic>
      <p:pic>
        <p:nvPicPr>
          <p:cNvPr id="30728" name="Picture 8" descr="http://www.touchbionics.com/images/professionalscontent/1184658664Hanger.Arredondo.FullDress1.006_Small.jpg"/>
          <p:cNvPicPr>
            <a:picLocks noChangeAspect="1" noChangeArrowheads="1"/>
          </p:cNvPicPr>
          <p:nvPr/>
        </p:nvPicPr>
        <p:blipFill>
          <a:blip r:embed="rId5" cstate="print"/>
          <a:srcRect/>
          <a:stretch>
            <a:fillRect/>
          </a:stretch>
        </p:blipFill>
        <p:spPr bwMode="auto">
          <a:xfrm>
            <a:off x="3721065" y="4114799"/>
            <a:ext cx="4495800" cy="2362200"/>
          </a:xfrm>
          <a:prstGeom prst="rect">
            <a:avLst/>
          </a:prstGeom>
          <a:noFill/>
        </p:spPr>
      </p:pic>
      <p:sp>
        <p:nvSpPr>
          <p:cNvPr id="7" name="Slide Number Placeholder 6"/>
          <p:cNvSpPr>
            <a:spLocks noGrp="1"/>
          </p:cNvSpPr>
          <p:nvPr>
            <p:ph type="sldNum" sz="quarter" idx="12"/>
          </p:nvPr>
        </p:nvSpPr>
        <p:spPr/>
        <p:txBody>
          <a:bodyPr/>
          <a:lstStyle/>
          <a:p>
            <a:fld id="{C6B88377-FA45-467C-8C5A-953B4FAB9210}" type="slidenum">
              <a:rPr lang="en-US" smtClean="0"/>
              <a:pPr/>
              <a:t>18</a:t>
            </a:fld>
            <a:endParaRPr lang="en-US"/>
          </a:p>
        </p:txBody>
      </p:sp>
      <p:sp>
        <p:nvSpPr>
          <p:cNvPr id="8" name="Footer Placeholder 7"/>
          <p:cNvSpPr>
            <a:spLocks noGrp="1"/>
          </p:cNvSpPr>
          <p:nvPr>
            <p:ph type="ftr" sz="quarter" idx="11"/>
          </p:nvPr>
        </p:nvSpPr>
        <p:spPr/>
        <p:txBody>
          <a:bodyPr/>
          <a:lstStyle/>
          <a:p>
            <a:r>
              <a:rPr lang="en-US" smtClean="0"/>
              <a:t>Ms. Alred                                                                                   Dr.D.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heckerboard(across)">
                                      <p:cBhvr>
                                        <p:cTn id="15" dur="500"/>
                                        <p:tgtEl>
                                          <p:spTgt spid="3">
                                            <p:txEl>
                                              <p:pRg st="3" end="3"/>
                                            </p:txEl>
                                          </p:spTgt>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checkerboard(across)">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0726"/>
                                        </p:tgtEl>
                                        <p:attrNameLst>
                                          <p:attrName>style.visibility</p:attrName>
                                        </p:attrNameLst>
                                      </p:cBhvr>
                                      <p:to>
                                        <p:strVal val="visible"/>
                                      </p:to>
                                    </p:set>
                                    <p:animEffect transition="in" filter="checkerboard(across)">
                                      <p:cBhvr>
                                        <p:cTn id="23" dur="500"/>
                                        <p:tgtEl>
                                          <p:spTgt spid="30726"/>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30728"/>
                                        </p:tgtEl>
                                        <p:attrNameLst>
                                          <p:attrName>style.visibility</p:attrName>
                                        </p:attrNameLst>
                                      </p:cBhvr>
                                      <p:to>
                                        <p:strVal val="visible"/>
                                      </p:to>
                                    </p:set>
                                    <p:animEffect transition="in" filter="checkerboard(across)">
                                      <p:cBhvr>
                                        <p:cTn id="28" dur="500"/>
                                        <p:tgtEl>
                                          <p:spTgt spid="30728"/>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nodeType="clickEffect">
                                  <p:stCondLst>
                                    <p:cond delay="0"/>
                                  </p:stCondLst>
                                  <p:childTnLst>
                                    <p:set>
                                      <p:cBhvr>
                                        <p:cTn id="32" dur="1" fill="hold">
                                          <p:stCondLst>
                                            <p:cond delay="0"/>
                                          </p:stCondLst>
                                        </p:cTn>
                                        <p:tgtEl>
                                          <p:spTgt spid="30722"/>
                                        </p:tgtEl>
                                        <p:attrNameLst>
                                          <p:attrName>style.visibility</p:attrName>
                                        </p:attrNameLst>
                                      </p:cBhvr>
                                      <p:to>
                                        <p:strVal val="visible"/>
                                      </p:to>
                                    </p:set>
                                    <p:animEffect transition="in" filter="checkerboard(across)">
                                      <p:cBhvr>
                                        <p:cTn id="33" dur="500"/>
                                        <p:tgtEl>
                                          <p:spTgt spid="307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Technology</a:t>
            </a:r>
            <a:endParaRPr lang="en-US" dirty="0"/>
          </a:p>
        </p:txBody>
      </p:sp>
      <p:sp>
        <p:nvSpPr>
          <p:cNvPr id="3" name="Content Placeholder 2"/>
          <p:cNvSpPr>
            <a:spLocks noGrp="1"/>
          </p:cNvSpPr>
          <p:nvPr>
            <p:ph idx="1"/>
          </p:nvPr>
        </p:nvSpPr>
        <p:spPr>
          <a:xfrm>
            <a:off x="457200" y="1295400"/>
            <a:ext cx="8229600" cy="4906963"/>
          </a:xfrm>
        </p:spPr>
        <p:txBody>
          <a:bodyPr/>
          <a:lstStyle/>
          <a:p>
            <a:r>
              <a:rPr lang="en-US" b="1" u="sng" dirty="0" smtClean="0">
                <a:solidFill>
                  <a:srgbClr val="FF0000"/>
                </a:solidFill>
              </a:rPr>
              <a:t>Technology</a:t>
            </a:r>
            <a:r>
              <a:rPr lang="en-US" b="1" u="sng" dirty="0" smtClean="0"/>
              <a:t> </a:t>
            </a:r>
            <a:r>
              <a:rPr lang="en-US" dirty="0" smtClean="0"/>
              <a:t>– is the use of science to solve problems and make people’s lives easier</a:t>
            </a:r>
          </a:p>
          <a:p>
            <a:r>
              <a:rPr lang="en-US" b="1" u="sng" dirty="0" smtClean="0">
                <a:solidFill>
                  <a:srgbClr val="FF0000"/>
                </a:solidFill>
              </a:rPr>
              <a:t>Engineer</a:t>
            </a:r>
            <a:r>
              <a:rPr lang="en-US" dirty="0" smtClean="0"/>
              <a:t> – person who designs, constructs, or operates new forms of technology.</a:t>
            </a:r>
            <a:endParaRPr lang="en-US" dirty="0" smtClean="0">
              <a:solidFill>
                <a:srgbClr val="FF0000"/>
              </a:solidFill>
            </a:endParaRPr>
          </a:p>
        </p:txBody>
      </p:sp>
      <p:pic>
        <p:nvPicPr>
          <p:cNvPr id="2050" name="Picture 2" descr="C:\Program Files\Microsoft Office\MEDIA\CAGCAT10\j0285750.wmf"/>
          <p:cNvPicPr>
            <a:picLocks noChangeAspect="1" noChangeArrowheads="1"/>
          </p:cNvPicPr>
          <p:nvPr/>
        </p:nvPicPr>
        <p:blipFill>
          <a:blip r:embed="rId2" cstate="print"/>
          <a:srcRect/>
          <a:stretch>
            <a:fillRect/>
          </a:stretch>
        </p:blipFill>
        <p:spPr bwMode="auto">
          <a:xfrm>
            <a:off x="685800" y="3352800"/>
            <a:ext cx="1824038" cy="1120775"/>
          </a:xfrm>
          <a:prstGeom prst="rect">
            <a:avLst/>
          </a:prstGeom>
          <a:noFill/>
        </p:spPr>
      </p:pic>
      <p:pic>
        <p:nvPicPr>
          <p:cNvPr id="2054" name="Picture 6" descr="C:\Documents and Settings\mcclainm\Local Settings\Temporary Internet Files\Content.IE5\RUCTLOTT\MC900388746[1].wmf"/>
          <p:cNvPicPr>
            <a:picLocks noChangeAspect="1" noChangeArrowheads="1"/>
          </p:cNvPicPr>
          <p:nvPr/>
        </p:nvPicPr>
        <p:blipFill>
          <a:blip r:embed="rId3" cstate="print"/>
          <a:srcRect/>
          <a:stretch>
            <a:fillRect/>
          </a:stretch>
        </p:blipFill>
        <p:spPr bwMode="auto">
          <a:xfrm>
            <a:off x="3124200" y="5029200"/>
            <a:ext cx="1825625" cy="838200"/>
          </a:xfrm>
          <a:prstGeom prst="rect">
            <a:avLst/>
          </a:prstGeom>
          <a:noFill/>
        </p:spPr>
      </p:pic>
      <p:pic>
        <p:nvPicPr>
          <p:cNvPr id="2055" name="Picture 7" descr="C:\Documents and Settings\mcclainm\Local Settings\Temporary Internet Files\Content.IE5\IZLFKJUA\MC900233613[1].wmf"/>
          <p:cNvPicPr>
            <a:picLocks noChangeAspect="1" noChangeArrowheads="1"/>
          </p:cNvPicPr>
          <p:nvPr/>
        </p:nvPicPr>
        <p:blipFill>
          <a:blip r:embed="rId4" cstate="print"/>
          <a:srcRect/>
          <a:stretch>
            <a:fillRect/>
          </a:stretch>
        </p:blipFill>
        <p:spPr bwMode="auto">
          <a:xfrm>
            <a:off x="6934200" y="3352800"/>
            <a:ext cx="1644650" cy="1549400"/>
          </a:xfrm>
          <a:prstGeom prst="rect">
            <a:avLst/>
          </a:prstGeom>
          <a:noFill/>
        </p:spPr>
      </p:pic>
      <p:pic>
        <p:nvPicPr>
          <p:cNvPr id="2056" name="Picture 8" descr="C:\Documents and Settings\mcclainm\Local Settings\Temporary Internet Files\Content.IE5\761CS7C0\MP900314266[1].jpg"/>
          <p:cNvPicPr>
            <a:picLocks noChangeAspect="1" noChangeArrowheads="1"/>
          </p:cNvPicPr>
          <p:nvPr/>
        </p:nvPicPr>
        <p:blipFill>
          <a:blip r:embed="rId5" cstate="print"/>
          <a:srcRect/>
          <a:stretch>
            <a:fillRect/>
          </a:stretch>
        </p:blipFill>
        <p:spPr bwMode="auto">
          <a:xfrm rot="10800000" flipV="1">
            <a:off x="3657600" y="3733800"/>
            <a:ext cx="1409596" cy="838200"/>
          </a:xfrm>
          <a:prstGeom prst="rect">
            <a:avLst/>
          </a:prstGeom>
          <a:noFill/>
        </p:spPr>
      </p:pic>
      <p:pic>
        <p:nvPicPr>
          <p:cNvPr id="2057" name="Picture 9" descr="C:\Documents and Settings\mcclainm\Local Settings\Temporary Internet Files\Content.IE5\YCBRFEQ6\MP900384663[1].jpg"/>
          <p:cNvPicPr>
            <a:picLocks noChangeAspect="1" noChangeArrowheads="1"/>
          </p:cNvPicPr>
          <p:nvPr/>
        </p:nvPicPr>
        <p:blipFill>
          <a:blip r:embed="rId6" cstate="print"/>
          <a:srcRect/>
          <a:stretch>
            <a:fillRect/>
          </a:stretch>
        </p:blipFill>
        <p:spPr bwMode="auto">
          <a:xfrm rot="10800000" flipV="1">
            <a:off x="5943600" y="4800600"/>
            <a:ext cx="2036729" cy="1814970"/>
          </a:xfrm>
          <a:prstGeom prst="rect">
            <a:avLst/>
          </a:prstGeom>
          <a:noFill/>
        </p:spPr>
      </p:pic>
      <p:pic>
        <p:nvPicPr>
          <p:cNvPr id="2058" name="Picture 10" descr="C:\Documents and Settings\mcclainm\Local Settings\Temporary Internet Files\Content.IE5\YCBRFEQ6\MC900013375[1].wmf"/>
          <p:cNvPicPr>
            <a:picLocks noChangeAspect="1" noChangeArrowheads="1"/>
          </p:cNvPicPr>
          <p:nvPr/>
        </p:nvPicPr>
        <p:blipFill>
          <a:blip r:embed="rId7" cstate="print"/>
          <a:srcRect/>
          <a:stretch>
            <a:fillRect/>
          </a:stretch>
        </p:blipFill>
        <p:spPr bwMode="auto">
          <a:xfrm>
            <a:off x="1208088" y="4627563"/>
            <a:ext cx="1385887" cy="1831975"/>
          </a:xfrm>
          <a:prstGeom prst="rect">
            <a:avLst/>
          </a:prstGeom>
          <a:noFill/>
        </p:spPr>
      </p:pic>
      <p:sp>
        <p:nvSpPr>
          <p:cNvPr id="10" name="Slide Number Placeholder 9"/>
          <p:cNvSpPr>
            <a:spLocks noGrp="1"/>
          </p:cNvSpPr>
          <p:nvPr>
            <p:ph type="sldNum" sz="quarter" idx="12"/>
          </p:nvPr>
        </p:nvSpPr>
        <p:spPr/>
        <p:txBody>
          <a:bodyPr/>
          <a:lstStyle/>
          <a:p>
            <a:fld id="{C6B88377-FA45-467C-8C5A-953B4FAB9210}" type="slidenum">
              <a:rPr lang="en-US" smtClean="0"/>
              <a:pPr/>
              <a:t>2</a:t>
            </a:fld>
            <a:endParaRPr lang="en-US"/>
          </a:p>
        </p:txBody>
      </p:sp>
      <p:sp>
        <p:nvSpPr>
          <p:cNvPr id="11" name="Footer Placeholder 10"/>
          <p:cNvSpPr>
            <a:spLocks noGrp="1"/>
          </p:cNvSpPr>
          <p:nvPr>
            <p:ph type="ftr" sz="quarter" idx="11"/>
          </p:nvPr>
        </p:nvSpPr>
        <p:spPr/>
        <p:txBody>
          <a:bodyPr/>
          <a:lstStyle/>
          <a:p>
            <a:r>
              <a:rPr lang="en-US" smtClean="0"/>
              <a:t>Ms. Alred                                                                                   Dr.D.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050"/>
                                        </p:tgtEl>
                                        <p:attrNameLst>
                                          <p:attrName>style.visibility</p:attrName>
                                        </p:attrNameLst>
                                      </p:cBhvr>
                                      <p:to>
                                        <p:strVal val="visible"/>
                                      </p:to>
                                    </p:set>
                                    <p:animEffect transition="in" filter="checkerboard(across)">
                                      <p:cBhvr>
                                        <p:cTn id="17" dur="500"/>
                                        <p:tgtEl>
                                          <p:spTgt spid="2050"/>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058"/>
                                        </p:tgtEl>
                                        <p:attrNameLst>
                                          <p:attrName>style.visibility</p:attrName>
                                        </p:attrNameLst>
                                      </p:cBhvr>
                                      <p:to>
                                        <p:strVal val="visible"/>
                                      </p:to>
                                    </p:set>
                                    <p:animEffect transition="in" filter="checkerboard(across)">
                                      <p:cBhvr>
                                        <p:cTn id="22" dur="500"/>
                                        <p:tgtEl>
                                          <p:spTgt spid="2058"/>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2056"/>
                                        </p:tgtEl>
                                        <p:attrNameLst>
                                          <p:attrName>style.visibility</p:attrName>
                                        </p:attrNameLst>
                                      </p:cBhvr>
                                      <p:to>
                                        <p:strVal val="visible"/>
                                      </p:to>
                                    </p:set>
                                    <p:animEffect transition="in" filter="checkerboard(across)">
                                      <p:cBhvr>
                                        <p:cTn id="27" dur="500"/>
                                        <p:tgtEl>
                                          <p:spTgt spid="2056"/>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2054"/>
                                        </p:tgtEl>
                                        <p:attrNameLst>
                                          <p:attrName>style.visibility</p:attrName>
                                        </p:attrNameLst>
                                      </p:cBhvr>
                                      <p:to>
                                        <p:strVal val="visible"/>
                                      </p:to>
                                    </p:set>
                                    <p:animEffect transition="in" filter="checkerboard(across)">
                                      <p:cBhvr>
                                        <p:cTn id="32" dur="500"/>
                                        <p:tgtEl>
                                          <p:spTgt spid="2054"/>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2055"/>
                                        </p:tgtEl>
                                        <p:attrNameLst>
                                          <p:attrName>style.visibility</p:attrName>
                                        </p:attrNameLst>
                                      </p:cBhvr>
                                      <p:to>
                                        <p:strVal val="visible"/>
                                      </p:to>
                                    </p:set>
                                    <p:animEffect transition="in" filter="checkerboard(across)">
                                      <p:cBhvr>
                                        <p:cTn id="37" dur="500"/>
                                        <p:tgtEl>
                                          <p:spTgt spid="2055"/>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2057"/>
                                        </p:tgtEl>
                                        <p:attrNameLst>
                                          <p:attrName>style.visibility</p:attrName>
                                        </p:attrNameLst>
                                      </p:cBhvr>
                                      <p:to>
                                        <p:strVal val="visible"/>
                                      </p:to>
                                    </p:set>
                                    <p:animEffect transition="in" filter="checkerboard(across)">
                                      <p:cBhvr>
                                        <p:cTn id="42" dur="500"/>
                                        <p:tgtEl>
                                          <p:spTgt spid="20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of the Design Process</a:t>
            </a:r>
            <a:endParaRPr lang="en-US" dirty="0"/>
          </a:p>
        </p:txBody>
      </p:sp>
      <p:sp>
        <p:nvSpPr>
          <p:cNvPr id="3" name="Content Placeholder 2"/>
          <p:cNvSpPr>
            <a:spLocks noGrp="1"/>
          </p:cNvSpPr>
          <p:nvPr>
            <p:ph idx="1"/>
          </p:nvPr>
        </p:nvSpPr>
        <p:spPr>
          <a:xfrm>
            <a:off x="457200" y="1600201"/>
            <a:ext cx="8229600" cy="2285999"/>
          </a:xfrm>
        </p:spPr>
        <p:txBody>
          <a:bodyPr>
            <a:normAutofit fontScale="92500" lnSpcReduction="10000"/>
          </a:bodyPr>
          <a:lstStyle/>
          <a:p>
            <a:r>
              <a:rPr lang="en-US" b="1" u="sng" dirty="0" smtClean="0">
                <a:solidFill>
                  <a:srgbClr val="FF0000"/>
                </a:solidFill>
              </a:rPr>
              <a:t>Technological Design</a:t>
            </a:r>
            <a:r>
              <a:rPr lang="en-US" b="1" u="sng" dirty="0" smtClean="0"/>
              <a:t> </a:t>
            </a:r>
            <a:r>
              <a:rPr lang="en-US" dirty="0" smtClean="0"/>
              <a:t>– is the process (steps) of inventing and building products and systems that can meet human needs and solve problems. </a:t>
            </a:r>
          </a:p>
          <a:p>
            <a:r>
              <a:rPr lang="en-US" dirty="0" smtClean="0"/>
              <a:t> There is a </a:t>
            </a:r>
            <a:r>
              <a:rPr lang="en-US" b="1" u="sng" dirty="0" smtClean="0"/>
              <a:t>4 step process </a:t>
            </a:r>
            <a:r>
              <a:rPr lang="en-US" dirty="0" smtClean="0"/>
              <a:t>to solve people’s problems.</a:t>
            </a:r>
          </a:p>
          <a:p>
            <a:pPr>
              <a:buNone/>
            </a:pPr>
            <a:endParaRPr lang="en-US" dirty="0">
              <a:solidFill>
                <a:srgbClr val="FF0000"/>
              </a:solidFill>
            </a:endParaRPr>
          </a:p>
        </p:txBody>
      </p:sp>
      <p:sp>
        <p:nvSpPr>
          <p:cNvPr id="4" name="Oval 3"/>
          <p:cNvSpPr/>
          <p:nvPr/>
        </p:nvSpPr>
        <p:spPr>
          <a:xfrm>
            <a:off x="228600" y="3810000"/>
            <a:ext cx="2362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1</a:t>
            </a:r>
            <a:r>
              <a:rPr lang="en-US" sz="1900" dirty="0" smtClean="0"/>
              <a:t>. </a:t>
            </a:r>
            <a:r>
              <a:rPr lang="en-US" sz="1900" b="1" dirty="0" smtClean="0">
                <a:solidFill>
                  <a:schemeClr val="tx1"/>
                </a:solidFill>
                <a:effectLst>
                  <a:outerShdw blurRad="38100" dist="38100" dir="2700000" algn="tl">
                    <a:srgbClr val="000000">
                      <a:alpha val="43137"/>
                    </a:srgbClr>
                  </a:outerShdw>
                </a:effectLst>
              </a:rPr>
              <a:t>Problem</a:t>
            </a:r>
            <a:r>
              <a:rPr lang="en-US" sz="1900" b="1" dirty="0" smtClean="0">
                <a:effectLst>
                  <a:outerShdw blurRad="38100" dist="38100" dir="2700000" algn="tl">
                    <a:srgbClr val="000000">
                      <a:alpha val="43137"/>
                    </a:srgbClr>
                  </a:outerShdw>
                </a:effectLst>
              </a:rPr>
              <a:t> </a:t>
            </a:r>
            <a:r>
              <a:rPr lang="en-US" sz="1900" b="1" dirty="0" smtClean="0">
                <a:solidFill>
                  <a:schemeClr val="tx1"/>
                </a:solidFill>
                <a:effectLst>
                  <a:outerShdw blurRad="38100" dist="38100" dir="2700000" algn="tl">
                    <a:srgbClr val="000000">
                      <a:alpha val="43137"/>
                    </a:srgbClr>
                  </a:outerShdw>
                </a:effectLst>
              </a:rPr>
              <a:t>Identification</a:t>
            </a:r>
            <a:endParaRPr lang="en-US" sz="1900" b="1" dirty="0">
              <a:solidFill>
                <a:schemeClr val="tx1"/>
              </a:solidFill>
              <a:effectLst>
                <a:outerShdw blurRad="38100" dist="38100" dir="2700000" algn="tl">
                  <a:srgbClr val="000000">
                    <a:alpha val="43137"/>
                  </a:srgbClr>
                </a:outerShdw>
              </a:effectLst>
            </a:endParaRPr>
          </a:p>
        </p:txBody>
      </p:sp>
      <p:sp>
        <p:nvSpPr>
          <p:cNvPr id="5" name="Oval 4"/>
          <p:cNvSpPr/>
          <p:nvPr/>
        </p:nvSpPr>
        <p:spPr>
          <a:xfrm>
            <a:off x="2209800" y="4419600"/>
            <a:ext cx="22098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effectLst>
                  <a:outerShdw blurRad="38100" dist="38100" dir="2700000" algn="tl">
                    <a:srgbClr val="000000">
                      <a:alpha val="43137"/>
                    </a:srgbClr>
                  </a:outerShdw>
                </a:effectLst>
              </a:rPr>
              <a:t>2. </a:t>
            </a:r>
            <a:r>
              <a:rPr lang="en-US" sz="2000" b="1" dirty="0" smtClean="0">
                <a:solidFill>
                  <a:schemeClr val="tx1"/>
                </a:solidFill>
                <a:effectLst>
                  <a:outerShdw blurRad="38100" dist="38100" dir="2700000" algn="tl">
                    <a:srgbClr val="000000">
                      <a:alpha val="43137"/>
                    </a:srgbClr>
                  </a:outerShdw>
                </a:effectLst>
              </a:rPr>
              <a:t>Solution Design</a:t>
            </a:r>
            <a:endParaRPr lang="en-US" sz="2000" b="1" dirty="0">
              <a:solidFill>
                <a:schemeClr val="tx1"/>
              </a:solidFill>
              <a:effectLst>
                <a:outerShdw blurRad="38100" dist="38100" dir="2700000" algn="tl">
                  <a:srgbClr val="000000">
                    <a:alpha val="43137"/>
                  </a:srgbClr>
                </a:outerShdw>
              </a:effectLst>
            </a:endParaRPr>
          </a:p>
        </p:txBody>
      </p:sp>
      <p:sp>
        <p:nvSpPr>
          <p:cNvPr id="6" name="Oval 5"/>
          <p:cNvSpPr/>
          <p:nvPr/>
        </p:nvSpPr>
        <p:spPr>
          <a:xfrm>
            <a:off x="3886200" y="5105400"/>
            <a:ext cx="2819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effectLst>
                  <a:outerShdw blurRad="38100" dist="38100" dir="2700000" algn="tl">
                    <a:srgbClr val="000000">
                      <a:alpha val="43137"/>
                    </a:srgbClr>
                  </a:outerShdw>
                </a:effectLst>
              </a:rPr>
              <a:t>3. </a:t>
            </a:r>
            <a:r>
              <a:rPr lang="en-US" sz="2000" b="1" dirty="0" smtClean="0">
                <a:solidFill>
                  <a:schemeClr val="tx1"/>
                </a:solidFill>
                <a:effectLst>
                  <a:outerShdw blurRad="38100" dist="38100" dir="2700000" algn="tl">
                    <a:srgbClr val="000000">
                      <a:alpha val="43137"/>
                    </a:srgbClr>
                  </a:outerShdw>
                </a:effectLst>
              </a:rPr>
              <a:t>Implementation</a:t>
            </a:r>
            <a:endParaRPr lang="en-US" sz="2000" b="1" dirty="0">
              <a:solidFill>
                <a:schemeClr val="tx1"/>
              </a:solidFill>
              <a:effectLst>
                <a:outerShdw blurRad="38100" dist="38100" dir="2700000" algn="tl">
                  <a:srgbClr val="000000">
                    <a:alpha val="43137"/>
                  </a:srgbClr>
                </a:outerShdw>
              </a:effectLst>
            </a:endParaRPr>
          </a:p>
        </p:txBody>
      </p:sp>
      <p:sp>
        <p:nvSpPr>
          <p:cNvPr id="7" name="Oval 6"/>
          <p:cNvSpPr/>
          <p:nvPr/>
        </p:nvSpPr>
        <p:spPr>
          <a:xfrm>
            <a:off x="6400800" y="5638800"/>
            <a:ext cx="25146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effectLst>
                  <a:outerShdw blurRad="38100" dist="38100" dir="2700000" algn="tl">
                    <a:srgbClr val="000000">
                      <a:alpha val="43137"/>
                    </a:srgbClr>
                  </a:outerShdw>
                </a:effectLst>
              </a:rPr>
              <a:t>4. </a:t>
            </a:r>
            <a:r>
              <a:rPr lang="en-US" sz="2000" b="1" dirty="0" smtClean="0">
                <a:solidFill>
                  <a:schemeClr val="tx1"/>
                </a:solidFill>
                <a:effectLst>
                  <a:outerShdw blurRad="38100" dist="38100" dir="2700000" algn="tl">
                    <a:srgbClr val="000000">
                      <a:alpha val="43137"/>
                    </a:srgbClr>
                  </a:outerShdw>
                </a:effectLst>
              </a:rPr>
              <a:t>Evaluation</a:t>
            </a:r>
            <a:endParaRPr lang="en-US" sz="2000" b="1" dirty="0">
              <a:solidFill>
                <a:schemeClr val="tx1"/>
              </a:solidFill>
              <a:effectLst>
                <a:outerShdw blurRad="38100" dist="38100" dir="2700000" algn="tl">
                  <a:srgbClr val="000000">
                    <a:alpha val="43137"/>
                  </a:srgbClr>
                </a:outerShdw>
              </a:effectLst>
            </a:endParaRPr>
          </a:p>
        </p:txBody>
      </p:sp>
      <p:sp>
        <p:nvSpPr>
          <p:cNvPr id="8" name="Slide Number Placeholder 7"/>
          <p:cNvSpPr>
            <a:spLocks noGrp="1"/>
          </p:cNvSpPr>
          <p:nvPr>
            <p:ph type="sldNum" sz="quarter" idx="12"/>
          </p:nvPr>
        </p:nvSpPr>
        <p:spPr/>
        <p:txBody>
          <a:bodyPr/>
          <a:lstStyle/>
          <a:p>
            <a:fld id="{C6B88377-FA45-467C-8C5A-953B4FAB9210}" type="slidenum">
              <a:rPr lang="en-US" smtClean="0"/>
              <a:pPr/>
              <a:t>3</a:t>
            </a:fld>
            <a:endParaRPr lang="en-US"/>
          </a:p>
        </p:txBody>
      </p:sp>
      <p:sp>
        <p:nvSpPr>
          <p:cNvPr id="9" name="Footer Placeholder 8"/>
          <p:cNvSpPr>
            <a:spLocks noGrp="1"/>
          </p:cNvSpPr>
          <p:nvPr>
            <p:ph type="ftr" sz="quarter" idx="11"/>
          </p:nvPr>
        </p:nvSpPr>
        <p:spPr/>
        <p:txBody>
          <a:bodyPr/>
          <a:lstStyle/>
          <a:p>
            <a:r>
              <a:rPr lang="en-US" smtClean="0"/>
              <a:t>Ms. Alred                                                                                   Dr.D.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heckerboard(across)">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checkerboard(across)">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checkerboard(across)">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Problem Identification</a:t>
            </a:r>
            <a:endParaRPr lang="en-US" dirty="0"/>
          </a:p>
        </p:txBody>
      </p:sp>
      <p:sp>
        <p:nvSpPr>
          <p:cNvPr id="3" name="Content Placeholder 2"/>
          <p:cNvSpPr>
            <a:spLocks noGrp="1"/>
          </p:cNvSpPr>
          <p:nvPr>
            <p:ph idx="1"/>
          </p:nvPr>
        </p:nvSpPr>
        <p:spPr>
          <a:xfrm>
            <a:off x="457200" y="1600200"/>
            <a:ext cx="8229600" cy="1676399"/>
          </a:xfrm>
        </p:spPr>
        <p:txBody>
          <a:bodyPr>
            <a:normAutofit fontScale="92500"/>
          </a:bodyPr>
          <a:lstStyle/>
          <a:p>
            <a:r>
              <a:rPr lang="en-US" dirty="0" smtClean="0"/>
              <a:t>Identify a problem that technology might solve.</a:t>
            </a:r>
          </a:p>
          <a:p>
            <a:r>
              <a:rPr lang="en-US" dirty="0" smtClean="0"/>
              <a:t>Example: Estimated close to one billion cars world wide.</a:t>
            </a:r>
          </a:p>
          <a:p>
            <a:endParaRPr lang="en-US" dirty="0"/>
          </a:p>
        </p:txBody>
      </p:sp>
      <p:pic>
        <p:nvPicPr>
          <p:cNvPr id="3078" name="Picture 6" descr="C:\Documents and Settings\mcclainm\Local Settings\Temporary Internet Files\Content.IE5\UGV8CAPD\MP900442392[1].jpg"/>
          <p:cNvPicPr>
            <a:picLocks noChangeAspect="1" noChangeArrowheads="1"/>
          </p:cNvPicPr>
          <p:nvPr/>
        </p:nvPicPr>
        <p:blipFill>
          <a:blip r:embed="rId2" cstate="print"/>
          <a:srcRect/>
          <a:stretch>
            <a:fillRect/>
          </a:stretch>
        </p:blipFill>
        <p:spPr bwMode="auto">
          <a:xfrm>
            <a:off x="685800" y="3505200"/>
            <a:ext cx="3543301" cy="2014538"/>
          </a:xfrm>
          <a:prstGeom prst="rect">
            <a:avLst/>
          </a:prstGeom>
          <a:noFill/>
        </p:spPr>
      </p:pic>
      <p:pic>
        <p:nvPicPr>
          <p:cNvPr id="3079" name="Picture 7" descr="C:\Documents and Settings\mcclainm\Local Settings\Temporary Internet Files\Content.IE5\IZLFKJUA\MP910218786[1].jpg"/>
          <p:cNvPicPr>
            <a:picLocks noChangeAspect="1" noChangeArrowheads="1"/>
          </p:cNvPicPr>
          <p:nvPr/>
        </p:nvPicPr>
        <p:blipFill>
          <a:blip r:embed="rId3" cstate="print"/>
          <a:srcRect/>
          <a:stretch>
            <a:fillRect/>
          </a:stretch>
        </p:blipFill>
        <p:spPr bwMode="auto">
          <a:xfrm>
            <a:off x="4953000" y="3505200"/>
            <a:ext cx="3733800" cy="1981200"/>
          </a:xfrm>
          <a:prstGeom prst="rect">
            <a:avLst/>
          </a:prstGeom>
          <a:noFill/>
        </p:spPr>
      </p:pic>
      <p:sp>
        <p:nvSpPr>
          <p:cNvPr id="6" name="Slide Number Placeholder 5"/>
          <p:cNvSpPr>
            <a:spLocks noGrp="1"/>
          </p:cNvSpPr>
          <p:nvPr>
            <p:ph type="sldNum" sz="quarter" idx="12"/>
          </p:nvPr>
        </p:nvSpPr>
        <p:spPr/>
        <p:txBody>
          <a:bodyPr/>
          <a:lstStyle/>
          <a:p>
            <a:fld id="{C6B88377-FA45-467C-8C5A-953B4FAB9210}" type="slidenum">
              <a:rPr lang="en-US" smtClean="0"/>
              <a:pPr/>
              <a:t>4</a:t>
            </a:fld>
            <a:endParaRPr lang="en-US"/>
          </a:p>
        </p:txBody>
      </p:sp>
      <p:sp>
        <p:nvSpPr>
          <p:cNvPr id="7" name="Footer Placeholder 6"/>
          <p:cNvSpPr>
            <a:spLocks noGrp="1"/>
          </p:cNvSpPr>
          <p:nvPr>
            <p:ph type="ftr" sz="quarter" idx="11"/>
          </p:nvPr>
        </p:nvSpPr>
        <p:spPr/>
        <p:txBody>
          <a:bodyPr/>
          <a:lstStyle/>
          <a:p>
            <a:r>
              <a:rPr lang="en-US" smtClean="0"/>
              <a:t>Ms. Alred                                                                                   Dr.D.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078"/>
                                        </p:tgtEl>
                                        <p:attrNameLst>
                                          <p:attrName>style.visibility</p:attrName>
                                        </p:attrNameLst>
                                      </p:cBhvr>
                                      <p:to>
                                        <p:strVal val="visible"/>
                                      </p:to>
                                    </p:set>
                                    <p:animEffect transition="in" filter="checkerboard(across)">
                                      <p:cBhvr>
                                        <p:cTn id="17" dur="500"/>
                                        <p:tgtEl>
                                          <p:spTgt spid="3078"/>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079"/>
                                        </p:tgtEl>
                                        <p:attrNameLst>
                                          <p:attrName>style.visibility</p:attrName>
                                        </p:attrNameLst>
                                      </p:cBhvr>
                                      <p:to>
                                        <p:strVal val="visible"/>
                                      </p:to>
                                    </p:set>
                                    <p:animEffect transition="in" filter="checkerboard(across)">
                                      <p:cBhvr>
                                        <p:cTn id="22" dur="500"/>
                                        <p:tgtEl>
                                          <p:spTgt spid="30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Solution Design</a:t>
            </a:r>
            <a:endParaRPr lang="en-US" dirty="0"/>
          </a:p>
        </p:txBody>
      </p:sp>
      <p:sp>
        <p:nvSpPr>
          <p:cNvPr id="3" name="Content Placeholder 2"/>
          <p:cNvSpPr>
            <a:spLocks noGrp="1"/>
          </p:cNvSpPr>
          <p:nvPr>
            <p:ph idx="1"/>
          </p:nvPr>
        </p:nvSpPr>
        <p:spPr>
          <a:xfrm>
            <a:off x="381000" y="1600200"/>
            <a:ext cx="8229600" cy="4191000"/>
          </a:xfrm>
        </p:spPr>
        <p:txBody>
          <a:bodyPr/>
          <a:lstStyle/>
          <a:p>
            <a:r>
              <a:rPr lang="en-US" dirty="0" smtClean="0"/>
              <a:t>Engineers come up with ideas of how </a:t>
            </a:r>
            <a:r>
              <a:rPr lang="en-US" b="1" dirty="0" smtClean="0">
                <a:solidFill>
                  <a:srgbClr val="FF0000"/>
                </a:solidFill>
              </a:rPr>
              <a:t>technology</a:t>
            </a:r>
            <a:r>
              <a:rPr lang="en-US" b="1" dirty="0" smtClean="0"/>
              <a:t> </a:t>
            </a:r>
            <a:r>
              <a:rPr lang="en-US" dirty="0" smtClean="0"/>
              <a:t>can solve this problem.  It is a lot like a </a:t>
            </a:r>
            <a:r>
              <a:rPr lang="en-US" b="1" dirty="0" smtClean="0">
                <a:solidFill>
                  <a:srgbClr val="FF0000"/>
                </a:solidFill>
              </a:rPr>
              <a:t>hypothesis</a:t>
            </a:r>
            <a:r>
              <a:rPr lang="en-US" b="1" dirty="0" smtClean="0"/>
              <a:t> </a:t>
            </a:r>
            <a:r>
              <a:rPr lang="en-US" dirty="0" smtClean="0"/>
              <a:t>in the scientific method.</a:t>
            </a:r>
          </a:p>
          <a:p>
            <a:r>
              <a:rPr lang="en-US" dirty="0" smtClean="0"/>
              <a:t>The </a:t>
            </a:r>
            <a:r>
              <a:rPr lang="en-US" b="1" dirty="0" smtClean="0"/>
              <a:t>design solution or product </a:t>
            </a:r>
            <a:r>
              <a:rPr lang="en-US" dirty="0" smtClean="0"/>
              <a:t>should:</a:t>
            </a:r>
          </a:p>
          <a:p>
            <a:pPr lvl="1"/>
            <a:r>
              <a:rPr lang="en-US" dirty="0" smtClean="0"/>
              <a:t>Meet a human need</a:t>
            </a:r>
          </a:p>
          <a:p>
            <a:pPr lvl="1"/>
            <a:r>
              <a:rPr lang="en-US" dirty="0" smtClean="0"/>
              <a:t>Use scientific principles</a:t>
            </a:r>
          </a:p>
          <a:p>
            <a:pPr lvl="1"/>
            <a:r>
              <a:rPr lang="en-US" dirty="0" smtClean="0"/>
              <a:t>Be suitable for use by one or more persons.</a:t>
            </a:r>
            <a:endParaRPr lang="en-US" dirty="0"/>
          </a:p>
        </p:txBody>
      </p:sp>
      <p:sp>
        <p:nvSpPr>
          <p:cNvPr id="4" name="Slide Number Placeholder 3"/>
          <p:cNvSpPr>
            <a:spLocks noGrp="1"/>
          </p:cNvSpPr>
          <p:nvPr>
            <p:ph type="sldNum" sz="quarter" idx="12"/>
          </p:nvPr>
        </p:nvSpPr>
        <p:spPr/>
        <p:txBody>
          <a:bodyPr/>
          <a:lstStyle/>
          <a:p>
            <a:fld id="{C6B88377-FA45-467C-8C5A-953B4FAB9210}"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Ms. Alred                                                                                   Dr.D.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heckerboard(across)">
                                      <p:cBhvr>
                                        <p:cTn id="18" dur="500"/>
                                        <p:tgtEl>
                                          <p:spTgt spid="3">
                                            <p:txEl>
                                              <p:pRg st="3" end="3"/>
                                            </p:txEl>
                                          </p:spTgt>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heckerboard(across)">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057400"/>
            <a:ext cx="8229600" cy="4525963"/>
          </a:xfrm>
        </p:spPr>
        <p:txBody>
          <a:bodyPr>
            <a:normAutofit lnSpcReduction="10000"/>
          </a:bodyPr>
          <a:lstStyle/>
          <a:p>
            <a:r>
              <a:rPr lang="en-US" b="1" dirty="0" smtClean="0"/>
              <a:t>Possible solutions </a:t>
            </a:r>
            <a:r>
              <a:rPr lang="en-US" dirty="0" smtClean="0"/>
              <a:t>for air pollution might include cars that run entirely on electricity, or partly on electricity and partly on gasoline.  These types of cars are called </a:t>
            </a:r>
            <a:r>
              <a:rPr lang="en-US" dirty="0" smtClean="0">
                <a:solidFill>
                  <a:srgbClr val="FF0000"/>
                </a:solidFill>
              </a:rPr>
              <a:t>Hybrid Cars.</a:t>
            </a:r>
            <a:endParaRPr lang="en-US" dirty="0" smtClean="0"/>
          </a:p>
          <a:p>
            <a:r>
              <a:rPr lang="en-US" dirty="0" smtClean="0"/>
              <a:t>The </a:t>
            </a:r>
            <a:r>
              <a:rPr lang="en-US" b="1" dirty="0" smtClean="0"/>
              <a:t>proposal explains </a:t>
            </a:r>
            <a:r>
              <a:rPr lang="en-US" dirty="0" smtClean="0"/>
              <a:t>how the car might work and include drawings and models.  </a:t>
            </a:r>
          </a:p>
          <a:p>
            <a:r>
              <a:rPr lang="en-US" dirty="0" smtClean="0"/>
              <a:t>There would be a </a:t>
            </a:r>
            <a:r>
              <a:rPr lang="en-US" b="1" dirty="0" smtClean="0"/>
              <a:t>list of needed materials</a:t>
            </a:r>
            <a:r>
              <a:rPr lang="en-US" dirty="0" smtClean="0"/>
              <a:t> and how much they think it might </a:t>
            </a:r>
            <a:r>
              <a:rPr lang="en-US" b="1" dirty="0" smtClean="0"/>
              <a:t>cost</a:t>
            </a:r>
            <a:r>
              <a:rPr lang="en-US" dirty="0" smtClean="0"/>
              <a:t> and potential </a:t>
            </a:r>
            <a:r>
              <a:rPr lang="en-US" b="1" dirty="0" smtClean="0"/>
              <a:t>benefits and risks</a:t>
            </a:r>
            <a:endParaRPr lang="en-US" b="1" dirty="0"/>
          </a:p>
        </p:txBody>
      </p:sp>
      <p:pic>
        <p:nvPicPr>
          <p:cNvPr id="4098" name="Picture 2" descr="C:\Documents and Settings\mcclainm\Local Settings\Temporary Internet Files\Content.IE5\761CS7C0\MC900437319[1].jpg"/>
          <p:cNvPicPr>
            <a:picLocks noChangeAspect="1" noChangeArrowheads="1"/>
          </p:cNvPicPr>
          <p:nvPr/>
        </p:nvPicPr>
        <p:blipFill>
          <a:blip r:embed="rId2" cstate="print"/>
          <a:srcRect/>
          <a:stretch>
            <a:fillRect/>
          </a:stretch>
        </p:blipFill>
        <p:spPr bwMode="auto">
          <a:xfrm>
            <a:off x="609600" y="304800"/>
            <a:ext cx="7848600" cy="1752600"/>
          </a:xfrm>
          <a:prstGeom prst="rect">
            <a:avLst/>
          </a:prstGeom>
          <a:noFill/>
        </p:spPr>
      </p:pic>
      <p:sp>
        <p:nvSpPr>
          <p:cNvPr id="4" name="Slide Number Placeholder 3"/>
          <p:cNvSpPr>
            <a:spLocks noGrp="1"/>
          </p:cNvSpPr>
          <p:nvPr>
            <p:ph type="sldNum" sz="quarter" idx="12"/>
          </p:nvPr>
        </p:nvSpPr>
        <p:spPr/>
        <p:txBody>
          <a:bodyPr/>
          <a:lstStyle/>
          <a:p>
            <a:fld id="{C6B88377-FA45-467C-8C5A-953B4FAB9210}"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Ms. Alred                                                                                   Dr.D.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3:  Implementation and Testing</a:t>
            </a:r>
            <a:endParaRPr lang="en-US" dirty="0"/>
          </a:p>
        </p:txBody>
      </p:sp>
      <p:sp>
        <p:nvSpPr>
          <p:cNvPr id="3" name="Content Placeholder 2"/>
          <p:cNvSpPr>
            <a:spLocks noGrp="1"/>
          </p:cNvSpPr>
          <p:nvPr>
            <p:ph idx="1"/>
          </p:nvPr>
        </p:nvSpPr>
        <p:spPr/>
        <p:txBody>
          <a:bodyPr>
            <a:normAutofit/>
          </a:bodyPr>
          <a:lstStyle/>
          <a:p>
            <a:r>
              <a:rPr lang="en-US" dirty="0" smtClean="0"/>
              <a:t>Once given the OK engineers starting putting the plan into action.</a:t>
            </a:r>
          </a:p>
          <a:p>
            <a:r>
              <a:rPr lang="en-US" dirty="0" smtClean="0"/>
              <a:t>1</a:t>
            </a:r>
            <a:r>
              <a:rPr lang="en-US" baseline="30000" dirty="0" smtClean="0"/>
              <a:t>st</a:t>
            </a:r>
            <a:r>
              <a:rPr lang="en-US" dirty="0" smtClean="0"/>
              <a:t> they build a </a:t>
            </a:r>
            <a:r>
              <a:rPr lang="en-US" b="1" u="sng" dirty="0" smtClean="0">
                <a:solidFill>
                  <a:srgbClr val="FF0000"/>
                </a:solidFill>
              </a:rPr>
              <a:t>prototype</a:t>
            </a:r>
            <a:r>
              <a:rPr lang="en-US" b="1" u="sng" dirty="0" smtClean="0"/>
              <a:t>,</a:t>
            </a:r>
            <a:r>
              <a:rPr lang="en-US" dirty="0" smtClean="0"/>
              <a:t> which is a “working” model of a new technology.  They will build several models before getting the perfect one.</a:t>
            </a:r>
          </a:p>
          <a:p>
            <a:r>
              <a:rPr lang="en-US" dirty="0" smtClean="0"/>
              <a:t>2</a:t>
            </a:r>
            <a:r>
              <a:rPr lang="en-US" baseline="30000" dirty="0" smtClean="0"/>
              <a:t>nd</a:t>
            </a:r>
            <a:r>
              <a:rPr lang="en-US" dirty="0" smtClean="0"/>
              <a:t> is the </a:t>
            </a:r>
            <a:r>
              <a:rPr lang="en-US" b="1" u="sng" dirty="0" smtClean="0">
                <a:solidFill>
                  <a:srgbClr val="FF0000"/>
                </a:solidFill>
              </a:rPr>
              <a:t>performance testing</a:t>
            </a:r>
            <a:r>
              <a:rPr lang="en-US" dirty="0" smtClean="0"/>
              <a:t>, which is taking the prototype out into the real world and see how it works.</a:t>
            </a:r>
          </a:p>
          <a:p>
            <a:pPr>
              <a:buNone/>
            </a:pPr>
            <a:endParaRPr lang="en-US" dirty="0"/>
          </a:p>
        </p:txBody>
      </p:sp>
      <p:sp>
        <p:nvSpPr>
          <p:cNvPr id="4" name="Slide Number Placeholder 3"/>
          <p:cNvSpPr>
            <a:spLocks noGrp="1"/>
          </p:cNvSpPr>
          <p:nvPr>
            <p:ph type="sldNum" sz="quarter" idx="12"/>
          </p:nvPr>
        </p:nvSpPr>
        <p:spPr/>
        <p:txBody>
          <a:bodyPr/>
          <a:lstStyle/>
          <a:p>
            <a:fld id="{C6B88377-FA45-467C-8C5A-953B4FAB9210}"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Ms. Alred                                                                                   Dr.D.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  Evaluation</a:t>
            </a:r>
            <a:endParaRPr lang="en-US" dirty="0"/>
          </a:p>
        </p:txBody>
      </p:sp>
      <p:sp>
        <p:nvSpPr>
          <p:cNvPr id="3" name="Content Placeholder 2"/>
          <p:cNvSpPr>
            <a:spLocks noGrp="1"/>
          </p:cNvSpPr>
          <p:nvPr>
            <p:ph sz="half" idx="1"/>
          </p:nvPr>
        </p:nvSpPr>
        <p:spPr/>
        <p:txBody>
          <a:bodyPr/>
          <a:lstStyle/>
          <a:p>
            <a:r>
              <a:rPr lang="en-US" dirty="0" smtClean="0"/>
              <a:t>This step is similar to analyzing your experiment using the scientific method.</a:t>
            </a:r>
            <a:endParaRPr lang="en-US" dirty="0"/>
          </a:p>
        </p:txBody>
      </p:sp>
      <p:sp>
        <p:nvSpPr>
          <p:cNvPr id="4" name="Content Placeholder 3"/>
          <p:cNvSpPr>
            <a:spLocks noGrp="1"/>
          </p:cNvSpPr>
          <p:nvPr>
            <p:ph sz="half" idx="2"/>
          </p:nvPr>
        </p:nvSpPr>
        <p:spPr/>
        <p:txBody>
          <a:bodyPr/>
          <a:lstStyle/>
          <a:p>
            <a:pPr>
              <a:buNone/>
            </a:pPr>
            <a:r>
              <a:rPr lang="en-US" dirty="0" smtClean="0"/>
              <a:t>Questions to answer</a:t>
            </a:r>
          </a:p>
          <a:p>
            <a:pPr>
              <a:buFont typeface="Arial" charset="0"/>
              <a:buChar char="•"/>
            </a:pPr>
            <a:r>
              <a:rPr lang="en-US" sz="2000" dirty="0" smtClean="0"/>
              <a:t>Does the design work as planned?</a:t>
            </a:r>
          </a:p>
          <a:p>
            <a:pPr>
              <a:buFont typeface="Arial" charset="0"/>
              <a:buChar char="•"/>
            </a:pPr>
            <a:r>
              <a:rPr lang="en-US" sz="2000" dirty="0" smtClean="0"/>
              <a:t>How can the success of the design be measured?</a:t>
            </a:r>
          </a:p>
          <a:p>
            <a:pPr>
              <a:buFont typeface="Arial" charset="0"/>
              <a:buChar char="•"/>
            </a:pPr>
            <a:r>
              <a:rPr lang="en-US" sz="2000" dirty="0" smtClean="0"/>
              <a:t>Does the design solve the problem and meet people’s needs?</a:t>
            </a:r>
          </a:p>
          <a:p>
            <a:pPr>
              <a:buFont typeface="Arial" charset="0"/>
              <a:buChar char="•"/>
            </a:pPr>
            <a:r>
              <a:rPr lang="en-US" sz="2000" dirty="0" smtClean="0"/>
              <a:t>Have risk been minimized?</a:t>
            </a:r>
          </a:p>
          <a:p>
            <a:pPr>
              <a:buFont typeface="Arial" charset="0"/>
              <a:buChar char="•"/>
            </a:pPr>
            <a:r>
              <a:rPr lang="en-US" sz="2000" dirty="0" smtClean="0"/>
              <a:t>How can the design be improved?</a:t>
            </a:r>
          </a:p>
          <a:p>
            <a:pPr>
              <a:buFont typeface="Arial" charset="0"/>
              <a:buChar char="•"/>
            </a:pPr>
            <a:r>
              <a:rPr lang="en-US" sz="2000" dirty="0" smtClean="0"/>
              <a:t>What was learned that could help produce a better design?</a:t>
            </a:r>
          </a:p>
          <a:p>
            <a:pPr>
              <a:buFont typeface="Arial" charset="0"/>
              <a:buChar char="•"/>
            </a:pPr>
            <a:endParaRPr lang="en-US" dirty="0"/>
          </a:p>
        </p:txBody>
      </p:sp>
      <p:sp>
        <p:nvSpPr>
          <p:cNvPr id="5" name="Slide Number Placeholder 4"/>
          <p:cNvSpPr>
            <a:spLocks noGrp="1"/>
          </p:cNvSpPr>
          <p:nvPr>
            <p:ph type="sldNum" sz="quarter" idx="12"/>
          </p:nvPr>
        </p:nvSpPr>
        <p:spPr/>
        <p:txBody>
          <a:bodyPr/>
          <a:lstStyle/>
          <a:p>
            <a:fld id="{C6B88377-FA45-467C-8C5A-953B4FAB9210}" type="slidenum">
              <a:rPr lang="en-US" smtClean="0"/>
              <a:pPr/>
              <a:t>8</a:t>
            </a:fld>
            <a:endParaRPr lang="en-US"/>
          </a:p>
        </p:txBody>
      </p:sp>
      <p:sp>
        <p:nvSpPr>
          <p:cNvPr id="6" name="Footer Placeholder 5"/>
          <p:cNvSpPr>
            <a:spLocks noGrp="1"/>
          </p:cNvSpPr>
          <p:nvPr>
            <p:ph type="ftr" sz="quarter" idx="11"/>
          </p:nvPr>
        </p:nvSpPr>
        <p:spPr/>
        <p:txBody>
          <a:bodyPr/>
          <a:lstStyle/>
          <a:p>
            <a:r>
              <a:rPr lang="en-US" smtClean="0"/>
              <a:t>Ms. Alred                                                                                   Dr.D.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heckerboard(across)">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checkerboard(across)">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checkerboard(across)">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checkerboard(across)">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checkerboard(across)">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checkerboard(across)">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checkerboard(across)">
                                      <p:cBhvr>
                                        <p:cTn id="4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and Benefits</a:t>
            </a:r>
            <a:endParaRPr lang="en-US" dirty="0"/>
          </a:p>
        </p:txBody>
      </p:sp>
      <p:sp>
        <p:nvSpPr>
          <p:cNvPr id="3" name="Content Placeholder 2"/>
          <p:cNvSpPr>
            <a:spLocks noGrp="1"/>
          </p:cNvSpPr>
          <p:nvPr>
            <p:ph idx="1"/>
          </p:nvPr>
        </p:nvSpPr>
        <p:spPr>
          <a:xfrm>
            <a:off x="381000" y="1600200"/>
            <a:ext cx="8305800" cy="5029200"/>
          </a:xfrm>
        </p:spPr>
        <p:txBody>
          <a:bodyPr>
            <a:normAutofit/>
          </a:bodyPr>
          <a:lstStyle/>
          <a:p>
            <a:r>
              <a:rPr lang="en-US" b="1" dirty="0" smtClean="0"/>
              <a:t>Benefits –</a:t>
            </a:r>
            <a:r>
              <a:rPr lang="en-US" dirty="0" smtClean="0"/>
              <a:t> are ways in which the technology meets people’s needs.</a:t>
            </a:r>
          </a:p>
          <a:p>
            <a:r>
              <a:rPr lang="en-US" b="1" dirty="0" smtClean="0"/>
              <a:t>Risks</a:t>
            </a:r>
            <a:r>
              <a:rPr lang="en-US" dirty="0" smtClean="0"/>
              <a:t> – include how the technology may harm or endanger people or the environment.</a:t>
            </a:r>
          </a:p>
          <a:p>
            <a:r>
              <a:rPr lang="en-US" dirty="0" smtClean="0"/>
              <a:t>Scientists, government agencies, and citizens </a:t>
            </a:r>
            <a:r>
              <a:rPr lang="en-US" b="1" dirty="0" smtClean="0"/>
              <a:t>decide if the benefits outweigh the risks</a:t>
            </a:r>
            <a:r>
              <a:rPr lang="en-US" dirty="0" smtClean="0"/>
              <a:t>.</a:t>
            </a:r>
            <a:endParaRPr lang="en-US" dirty="0"/>
          </a:p>
        </p:txBody>
      </p:sp>
      <p:sp>
        <p:nvSpPr>
          <p:cNvPr id="4" name="Slide Number Placeholder 3"/>
          <p:cNvSpPr>
            <a:spLocks noGrp="1"/>
          </p:cNvSpPr>
          <p:nvPr>
            <p:ph type="sldNum" sz="quarter" idx="12"/>
          </p:nvPr>
        </p:nvSpPr>
        <p:spPr/>
        <p:txBody>
          <a:bodyPr/>
          <a:lstStyle/>
          <a:p>
            <a:fld id="{C6B88377-FA45-467C-8C5A-953B4FAB9210}"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Ms. Alred                                                                                   Dr.D.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964</TotalTime>
  <Words>794</Words>
  <Application>Microsoft Office PowerPoint</Application>
  <PresentationFormat>On-screen Show (4:3)</PresentationFormat>
  <Paragraphs>100</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Corbel</vt:lpstr>
      <vt:lpstr>Wingdings</vt:lpstr>
      <vt:lpstr>Wingdings 2</vt:lpstr>
      <vt:lpstr>Wingdings 3</vt:lpstr>
      <vt:lpstr>Module</vt:lpstr>
      <vt:lpstr>Developing New Technology</vt:lpstr>
      <vt:lpstr>Understanding Technology</vt:lpstr>
      <vt:lpstr>Steps of the Design Process</vt:lpstr>
      <vt:lpstr>Step 1:  Problem Identification</vt:lpstr>
      <vt:lpstr>Step 2:  Solution Design</vt:lpstr>
      <vt:lpstr>PowerPoint Presentation</vt:lpstr>
      <vt:lpstr>Step 3:  Implementation and Testing</vt:lpstr>
      <vt:lpstr>Step 4:  Evaluation</vt:lpstr>
      <vt:lpstr>Risk and Benefits</vt:lpstr>
      <vt:lpstr>Bioengineering</vt:lpstr>
      <vt:lpstr>Bioengineering and Medicine</vt:lpstr>
      <vt:lpstr>PowerPoint Presentation</vt:lpstr>
      <vt:lpstr>PowerPoint Presentation</vt:lpstr>
      <vt:lpstr>PowerPoint Presentation</vt:lpstr>
      <vt:lpstr>PowerPoint Presentation</vt:lpstr>
      <vt:lpstr>Bioengineering in Medicines</vt:lpstr>
      <vt:lpstr>Bioengineering and Devices</vt:lpstr>
      <vt:lpst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New Technology</dc:title>
  <dc:creator>mcclainm</dc:creator>
  <cp:lastModifiedBy>SHEILA DUNPHY</cp:lastModifiedBy>
  <cp:revision>50</cp:revision>
  <dcterms:created xsi:type="dcterms:W3CDTF">2010-08-25T18:06:30Z</dcterms:created>
  <dcterms:modified xsi:type="dcterms:W3CDTF">2015-08-31T01:06:01Z</dcterms:modified>
</cp:coreProperties>
</file>