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70098"/>
          </a:xfrm>
          <a:prstGeom prst="rect">
            <a:avLst/>
          </a:prstGeom>
        </p:spPr>
        <p:txBody>
          <a:bodyPr vert="horz" lIns="93973" tIns="46986" rIns="93973" bIns="46986" rtlCol="0"/>
          <a:lstStyle>
            <a:lvl1pPr algn="r">
              <a:defRPr sz="1200"/>
            </a:lvl1pPr>
          </a:lstStyle>
          <a:p>
            <a:fld id="{6B25A225-834C-4009-BA0D-65446263B9C4}" type="datetimeFigureOut">
              <a:rPr lang="en-US" smtClean="0"/>
              <a:t>9/6/2015</a:t>
            </a:fld>
            <a:endParaRPr lang="en-US"/>
          </a:p>
        </p:txBody>
      </p:sp>
      <p:sp>
        <p:nvSpPr>
          <p:cNvPr id="4" name="Footer Placeholder 3"/>
          <p:cNvSpPr>
            <a:spLocks noGrp="1"/>
          </p:cNvSpPr>
          <p:nvPr>
            <p:ph type="ftr" sz="quarter" idx="2"/>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70097"/>
          </a:xfrm>
          <a:prstGeom prst="rect">
            <a:avLst/>
          </a:prstGeom>
        </p:spPr>
        <p:txBody>
          <a:bodyPr vert="horz" lIns="93973" tIns="46986" rIns="93973" bIns="46986" rtlCol="0" anchor="b"/>
          <a:lstStyle>
            <a:lvl1pPr algn="r">
              <a:defRPr sz="1200"/>
            </a:lvl1pPr>
          </a:lstStyle>
          <a:p>
            <a:fld id="{C331961C-636A-4AC6-A432-A52E7235233B}" type="slidenum">
              <a:rPr lang="en-US" smtClean="0"/>
              <a:t>‹#›</a:t>
            </a:fld>
            <a:endParaRPr lang="en-US"/>
          </a:p>
        </p:txBody>
      </p:sp>
    </p:spTree>
    <p:extLst>
      <p:ext uri="{BB962C8B-B14F-4D97-AF65-F5344CB8AC3E}">
        <p14:creationId xmlns:p14="http://schemas.microsoft.com/office/powerpoint/2010/main" val="3002170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D6FEC58-C6A6-4AEB-A954-965C24B784B4}" type="datetimeFigureOut">
              <a:rPr lang="en-US" smtClean="0"/>
              <a:t>9/6/2015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BCBD160-B053-4F0F-BDA2-080864DCE8E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FEC58-C6A6-4AEB-A954-965C24B784B4}"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BD160-B053-4F0F-BDA2-080864DCE8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FEC58-C6A6-4AEB-A954-965C24B784B4}"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BD160-B053-4F0F-BDA2-080864DCE8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6FEC58-C6A6-4AEB-A954-965C24B784B4}"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BD160-B053-4F0F-BDA2-080864DCE8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FEC58-C6A6-4AEB-A954-965C24B784B4}"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BD160-B053-4F0F-BDA2-080864DCE8E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D6FEC58-C6A6-4AEB-A954-965C24B784B4}"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BD160-B053-4F0F-BDA2-080864DCE8E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6FEC58-C6A6-4AEB-A954-965C24B784B4}" type="datetimeFigureOut">
              <a:rPr lang="en-US" smtClean="0"/>
              <a:t>9/6/2015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BD160-B053-4F0F-BDA2-080864DCE8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6FEC58-C6A6-4AEB-A954-965C24B784B4}" type="datetimeFigureOut">
              <a:rPr lang="en-US" smtClean="0"/>
              <a:t>9/6/2015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BD160-B053-4F0F-BDA2-080864DCE8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FEC58-C6A6-4AEB-A954-965C24B784B4}" type="datetimeFigureOut">
              <a:rPr lang="en-US" smtClean="0"/>
              <a:t>9/6/2015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BD160-B053-4F0F-BDA2-080864DCE8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D6FEC58-C6A6-4AEB-A954-965C24B784B4}" type="datetimeFigureOut">
              <a:rPr lang="en-US" smtClean="0"/>
              <a:t>9/6/2015</a:t>
            </a:fld>
            <a:endParaRPr lang="en-US"/>
          </a:p>
        </p:txBody>
      </p:sp>
      <p:sp>
        <p:nvSpPr>
          <p:cNvPr id="7" name="Slide Number Placeholder 6"/>
          <p:cNvSpPr>
            <a:spLocks noGrp="1"/>
          </p:cNvSpPr>
          <p:nvPr>
            <p:ph type="sldNum" sz="quarter" idx="12"/>
          </p:nvPr>
        </p:nvSpPr>
        <p:spPr/>
        <p:txBody>
          <a:bodyPr/>
          <a:lstStyle/>
          <a:p>
            <a:fld id="{CBCBD160-B053-4F0F-BDA2-080864DCE8E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FEC58-C6A6-4AEB-A954-965C24B784B4}" type="datetimeFigureOut">
              <a:rPr lang="en-US" smtClean="0"/>
              <a:t>9/6/2015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BCBD160-B053-4F0F-BDA2-080864DCE8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D6FEC58-C6A6-4AEB-A954-965C24B784B4}" type="datetimeFigureOut">
              <a:rPr lang="en-US" smtClean="0"/>
              <a:t>9/6/2015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BCBD160-B053-4F0F-BDA2-080864DCE8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1st Six Weeks Science Study Guide Review</a:t>
            </a:r>
            <a:endParaRPr lang="en-US" dirty="0"/>
          </a:p>
        </p:txBody>
      </p:sp>
      <p:sp>
        <p:nvSpPr>
          <p:cNvPr id="3" name="Subtitle 2"/>
          <p:cNvSpPr>
            <a:spLocks noGrp="1"/>
          </p:cNvSpPr>
          <p:nvPr>
            <p:ph type="subTitle" idx="1"/>
          </p:nvPr>
        </p:nvSpPr>
        <p:spPr/>
        <p:txBody>
          <a:bodyPr/>
          <a:lstStyle/>
          <a:p>
            <a:endParaRPr lang="en-US" dirty="0"/>
          </a:p>
        </p:txBody>
      </p:sp>
      <p:pic>
        <p:nvPicPr>
          <p:cNvPr id="4098" name="Picture 2" descr="C:\Users\Joy\AppData\Local\Microsoft\Windows\Temporary Internet Files\Content.IE5\7XY9VUXC\MC9000569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219200"/>
            <a:ext cx="4070358"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048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343400"/>
            <a:ext cx="7024744" cy="1143000"/>
          </a:xfrm>
        </p:spPr>
        <p:txBody>
          <a:bodyPr>
            <a:normAutofit fontScale="90000"/>
          </a:bodyPr>
          <a:lstStyle/>
          <a:p>
            <a:r>
              <a:rPr lang="en-US" dirty="0"/>
              <a:t>listen for a loud sound produced by the buzzer</a:t>
            </a:r>
          </a:p>
        </p:txBody>
      </p:sp>
      <p:sp>
        <p:nvSpPr>
          <p:cNvPr id="3" name="Content Placeholder 2"/>
          <p:cNvSpPr>
            <a:spLocks noGrp="1"/>
          </p:cNvSpPr>
          <p:nvPr>
            <p:ph idx="1"/>
          </p:nvPr>
        </p:nvSpPr>
        <p:spPr>
          <a:xfrm>
            <a:off x="1066800" y="1066800"/>
            <a:ext cx="6777317" cy="3508977"/>
          </a:xfrm>
        </p:spPr>
        <p:txBody>
          <a:bodyPr/>
          <a:lstStyle/>
          <a:p>
            <a:r>
              <a:rPr lang="en-US" dirty="0"/>
              <a:t>A student conducts an investigation that uses a simple electrical circuit connected to a loud buzzer.</a:t>
            </a:r>
          </a:p>
          <a:p>
            <a:r>
              <a:rPr lang="en-US" dirty="0"/>
              <a:t>Which test will best determine if the connection of the electrical circuit to the loud buzzer is successful?</a:t>
            </a:r>
          </a:p>
          <a:p>
            <a:endParaRPr lang="en-US" dirty="0"/>
          </a:p>
        </p:txBody>
      </p:sp>
    </p:spTree>
    <p:extLst>
      <p:ext uri="{BB962C8B-B14F-4D97-AF65-F5344CB8AC3E}">
        <p14:creationId xmlns:p14="http://schemas.microsoft.com/office/powerpoint/2010/main" val="386733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52800"/>
            <a:ext cx="7024744" cy="1143000"/>
          </a:xfrm>
        </p:spPr>
        <p:txBody>
          <a:bodyPr>
            <a:normAutofit fontScale="90000"/>
          </a:bodyPr>
          <a:lstStyle/>
          <a:p>
            <a:r>
              <a:rPr lang="en-US" dirty="0"/>
              <a:t>the engineering design process.</a:t>
            </a:r>
          </a:p>
        </p:txBody>
      </p:sp>
      <p:sp>
        <p:nvSpPr>
          <p:cNvPr id="3" name="Content Placeholder 2"/>
          <p:cNvSpPr>
            <a:spLocks noGrp="1"/>
          </p:cNvSpPr>
          <p:nvPr>
            <p:ph idx="1"/>
          </p:nvPr>
        </p:nvSpPr>
        <p:spPr>
          <a:xfrm>
            <a:off x="1066800" y="1524000"/>
            <a:ext cx="6777317" cy="3508977"/>
          </a:xfrm>
        </p:spPr>
        <p:txBody>
          <a:bodyPr/>
          <a:lstStyle/>
          <a:p>
            <a:r>
              <a:rPr lang="en-US" dirty="0"/>
              <a:t>The process of developing new </a:t>
            </a:r>
            <a:r>
              <a:rPr lang="en-US" dirty="0" smtClean="0"/>
              <a:t>technology </a:t>
            </a:r>
            <a:r>
              <a:rPr lang="en-US" dirty="0"/>
              <a:t>is</a:t>
            </a:r>
          </a:p>
        </p:txBody>
      </p:sp>
    </p:spTree>
    <p:extLst>
      <p:ext uri="{BB962C8B-B14F-4D97-AF65-F5344CB8AC3E}">
        <p14:creationId xmlns:p14="http://schemas.microsoft.com/office/powerpoint/2010/main" val="68911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495800"/>
            <a:ext cx="7024744" cy="1143000"/>
          </a:xfrm>
        </p:spPr>
        <p:txBody>
          <a:bodyPr>
            <a:normAutofit fontScale="90000"/>
          </a:bodyPr>
          <a:lstStyle/>
          <a:p>
            <a:r>
              <a:rPr lang="en-US" dirty="0"/>
              <a:t>People can get repetitive-motion injuries from too much text </a:t>
            </a:r>
            <a:r>
              <a:rPr lang="en-US" dirty="0" smtClean="0"/>
              <a:t>messaging</a:t>
            </a:r>
            <a:endParaRPr lang="en-US" dirty="0"/>
          </a:p>
        </p:txBody>
      </p:sp>
      <p:sp>
        <p:nvSpPr>
          <p:cNvPr id="3" name="Content Placeholder 2"/>
          <p:cNvSpPr>
            <a:spLocks noGrp="1"/>
          </p:cNvSpPr>
          <p:nvPr>
            <p:ph idx="1"/>
          </p:nvPr>
        </p:nvSpPr>
        <p:spPr>
          <a:xfrm>
            <a:off x="990600" y="914400"/>
            <a:ext cx="6777317" cy="3508977"/>
          </a:xfrm>
        </p:spPr>
        <p:txBody>
          <a:bodyPr/>
          <a:lstStyle/>
          <a:p>
            <a:r>
              <a:rPr lang="en-US" dirty="0" smtClean="0"/>
              <a:t>Using </a:t>
            </a:r>
            <a:r>
              <a:rPr lang="en-US" dirty="0"/>
              <a:t>cell phones to send text messages is a quick and inexpensive way for people to communicate.</a:t>
            </a:r>
          </a:p>
          <a:p>
            <a:r>
              <a:rPr lang="en-US" dirty="0"/>
              <a:t>Which is a possible risk (unintended negative consequence) for this technology?</a:t>
            </a:r>
          </a:p>
          <a:p>
            <a:endParaRPr lang="en-US" dirty="0"/>
          </a:p>
        </p:txBody>
      </p:sp>
    </p:spTree>
    <p:extLst>
      <p:ext uri="{BB962C8B-B14F-4D97-AF65-F5344CB8AC3E}">
        <p14:creationId xmlns:p14="http://schemas.microsoft.com/office/powerpoint/2010/main" val="218632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733800"/>
            <a:ext cx="7024744" cy="1143000"/>
          </a:xfrm>
        </p:spPr>
        <p:txBody>
          <a:bodyPr>
            <a:normAutofit fontScale="90000"/>
          </a:bodyPr>
          <a:lstStyle/>
          <a:p>
            <a:r>
              <a:rPr lang="en-US" dirty="0"/>
              <a:t>Fewer bulbs will be disposed of in landfills.</a:t>
            </a:r>
          </a:p>
        </p:txBody>
      </p:sp>
      <p:sp>
        <p:nvSpPr>
          <p:cNvPr id="3" name="Content Placeholder 2"/>
          <p:cNvSpPr>
            <a:spLocks noGrp="1"/>
          </p:cNvSpPr>
          <p:nvPr>
            <p:ph idx="1"/>
          </p:nvPr>
        </p:nvSpPr>
        <p:spPr>
          <a:xfrm>
            <a:off x="1066800" y="990600"/>
            <a:ext cx="6777317" cy="3508977"/>
          </a:xfrm>
        </p:spPr>
        <p:txBody>
          <a:bodyPr/>
          <a:lstStyle/>
          <a:p>
            <a:r>
              <a:rPr lang="en-US" dirty="0"/>
              <a:t>New fluorescent bulbs use less electrical energy and last longer than traditional incandescent bulbs. </a:t>
            </a:r>
          </a:p>
          <a:p>
            <a:r>
              <a:rPr lang="en-US" dirty="0"/>
              <a:t>What is a benefit of this technological advance?</a:t>
            </a:r>
          </a:p>
          <a:p>
            <a:endParaRPr lang="en-US" dirty="0"/>
          </a:p>
        </p:txBody>
      </p:sp>
    </p:spTree>
    <p:extLst>
      <p:ext uri="{BB962C8B-B14F-4D97-AF65-F5344CB8AC3E}">
        <p14:creationId xmlns:p14="http://schemas.microsoft.com/office/powerpoint/2010/main" val="14994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86200"/>
            <a:ext cx="7024744" cy="1143000"/>
          </a:xfrm>
        </p:spPr>
        <p:txBody>
          <a:bodyPr>
            <a:normAutofit fontScale="90000"/>
          </a:bodyPr>
          <a:lstStyle/>
          <a:p>
            <a:r>
              <a:rPr lang="en-US" dirty="0"/>
              <a:t>giving the rice a greater nutritional value</a:t>
            </a:r>
          </a:p>
        </p:txBody>
      </p:sp>
      <p:sp>
        <p:nvSpPr>
          <p:cNvPr id="3" name="Content Placeholder 2"/>
          <p:cNvSpPr>
            <a:spLocks noGrp="1"/>
          </p:cNvSpPr>
          <p:nvPr>
            <p:ph idx="1"/>
          </p:nvPr>
        </p:nvSpPr>
        <p:spPr>
          <a:xfrm>
            <a:off x="990600" y="990600"/>
            <a:ext cx="6777317" cy="3508977"/>
          </a:xfrm>
        </p:spPr>
        <p:txBody>
          <a:bodyPr/>
          <a:lstStyle/>
          <a:p>
            <a:r>
              <a:rPr lang="en-US" dirty="0"/>
              <a:t>Scientists want to make rice healthier for humans. The scientists insert a gene found in bean plants into rice plants. The inserted gene increases the iron content of the rice. </a:t>
            </a:r>
          </a:p>
          <a:p>
            <a:r>
              <a:rPr lang="en-US" dirty="0"/>
              <a:t>What is an intended benefit of this technology?</a:t>
            </a:r>
          </a:p>
          <a:p>
            <a:endParaRPr lang="en-US" dirty="0"/>
          </a:p>
        </p:txBody>
      </p:sp>
    </p:spTree>
    <p:extLst>
      <p:ext uri="{BB962C8B-B14F-4D97-AF65-F5344CB8AC3E}">
        <p14:creationId xmlns:p14="http://schemas.microsoft.com/office/powerpoint/2010/main" val="206629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0"/>
            <a:ext cx="7024744" cy="1143000"/>
          </a:xfrm>
        </p:spPr>
        <p:txBody>
          <a:bodyPr/>
          <a:lstStyle/>
          <a:p>
            <a:r>
              <a:rPr lang="en-US" dirty="0"/>
              <a:t>Cars generate air pollution.</a:t>
            </a:r>
          </a:p>
        </p:txBody>
      </p:sp>
      <p:sp>
        <p:nvSpPr>
          <p:cNvPr id="3" name="Content Placeholder 2"/>
          <p:cNvSpPr>
            <a:spLocks noGrp="1"/>
          </p:cNvSpPr>
          <p:nvPr>
            <p:ph idx="1"/>
          </p:nvPr>
        </p:nvSpPr>
        <p:spPr>
          <a:xfrm>
            <a:off x="609600" y="1371600"/>
            <a:ext cx="7848600" cy="3966177"/>
          </a:xfrm>
        </p:spPr>
        <p:txBody>
          <a:bodyPr/>
          <a:lstStyle/>
          <a:p>
            <a:r>
              <a:rPr lang="en-US" dirty="0"/>
              <a:t>Which of the following is a negative unintended consequence of the automobile?</a:t>
            </a:r>
          </a:p>
        </p:txBody>
      </p:sp>
    </p:spTree>
    <p:extLst>
      <p:ext uri="{BB962C8B-B14F-4D97-AF65-F5344CB8AC3E}">
        <p14:creationId xmlns:p14="http://schemas.microsoft.com/office/powerpoint/2010/main" val="86531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71800"/>
            <a:ext cx="7024744" cy="1143000"/>
          </a:xfrm>
        </p:spPr>
        <p:txBody>
          <a:bodyPr/>
          <a:lstStyle/>
          <a:p>
            <a:r>
              <a:rPr lang="en-US" dirty="0"/>
              <a:t>develop technologies.</a:t>
            </a:r>
          </a:p>
        </p:txBody>
      </p:sp>
      <p:sp>
        <p:nvSpPr>
          <p:cNvPr id="3" name="Content Placeholder 2"/>
          <p:cNvSpPr>
            <a:spLocks noGrp="1"/>
          </p:cNvSpPr>
          <p:nvPr>
            <p:ph idx="1"/>
          </p:nvPr>
        </p:nvSpPr>
        <p:spPr>
          <a:xfrm>
            <a:off x="990600" y="2133600"/>
            <a:ext cx="6777317" cy="3508977"/>
          </a:xfrm>
        </p:spPr>
        <p:txBody>
          <a:bodyPr/>
          <a:lstStyle/>
          <a:p>
            <a:r>
              <a:rPr lang="en-US" dirty="0" smtClean="0"/>
              <a:t>Engineering </a:t>
            </a:r>
            <a:r>
              <a:rPr lang="en-US" dirty="0"/>
              <a:t>uses scientific knowledge to</a:t>
            </a:r>
          </a:p>
        </p:txBody>
      </p:sp>
    </p:spTree>
    <p:extLst>
      <p:ext uri="{BB962C8B-B14F-4D97-AF65-F5344CB8AC3E}">
        <p14:creationId xmlns:p14="http://schemas.microsoft.com/office/powerpoint/2010/main" val="57235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114800"/>
            <a:ext cx="7024744" cy="1143000"/>
          </a:xfrm>
        </p:spPr>
        <p:txBody>
          <a:bodyPr>
            <a:normAutofit fontScale="90000"/>
          </a:bodyPr>
          <a:lstStyle/>
          <a:p>
            <a:r>
              <a:rPr lang="en-US" dirty="0"/>
              <a:t>a computer that can be operated by voice instead of by typing on a keyboard for a paralyzed person</a:t>
            </a:r>
          </a:p>
        </p:txBody>
      </p:sp>
      <p:sp>
        <p:nvSpPr>
          <p:cNvPr id="3" name="Content Placeholder 2"/>
          <p:cNvSpPr>
            <a:spLocks noGrp="1"/>
          </p:cNvSpPr>
          <p:nvPr>
            <p:ph idx="1"/>
          </p:nvPr>
        </p:nvSpPr>
        <p:spPr>
          <a:xfrm>
            <a:off x="990600" y="1752600"/>
            <a:ext cx="6777317" cy="3508977"/>
          </a:xfrm>
        </p:spPr>
        <p:txBody>
          <a:bodyPr/>
          <a:lstStyle/>
          <a:p>
            <a:r>
              <a:rPr lang="en-US" dirty="0" smtClean="0"/>
              <a:t>Which </a:t>
            </a:r>
            <a:r>
              <a:rPr lang="en-US" dirty="0"/>
              <a:t>is the best example of an adaptive </a:t>
            </a:r>
            <a:r>
              <a:rPr lang="en-US" dirty="0" smtClean="0"/>
              <a:t>bioengineered </a:t>
            </a:r>
            <a:r>
              <a:rPr lang="en-US" dirty="0"/>
              <a:t>product?</a:t>
            </a:r>
          </a:p>
        </p:txBody>
      </p:sp>
    </p:spTree>
    <p:extLst>
      <p:ext uri="{BB962C8B-B14F-4D97-AF65-F5344CB8AC3E}">
        <p14:creationId xmlns:p14="http://schemas.microsoft.com/office/powerpoint/2010/main" val="55147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114800"/>
            <a:ext cx="7024744" cy="1143000"/>
          </a:xfrm>
        </p:spPr>
        <p:txBody>
          <a:bodyPr>
            <a:normAutofit fontScale="90000"/>
          </a:bodyPr>
          <a:lstStyle/>
          <a:p>
            <a:r>
              <a:rPr lang="en-US" dirty="0"/>
              <a:t>doorbells that flash a light when activated for someone who is deaf</a:t>
            </a:r>
          </a:p>
        </p:txBody>
      </p:sp>
      <p:sp>
        <p:nvSpPr>
          <p:cNvPr id="3" name="Content Placeholder 2"/>
          <p:cNvSpPr>
            <a:spLocks noGrp="1"/>
          </p:cNvSpPr>
          <p:nvPr>
            <p:ph idx="1"/>
          </p:nvPr>
        </p:nvSpPr>
        <p:spPr>
          <a:xfrm>
            <a:off x="1043492" y="2323653"/>
            <a:ext cx="6777317" cy="1257748"/>
          </a:xfrm>
        </p:spPr>
        <p:txBody>
          <a:bodyPr/>
          <a:lstStyle/>
          <a:p>
            <a:r>
              <a:rPr lang="en-US" dirty="0"/>
              <a:t>Which is the best example of adaptive biotechnology?</a:t>
            </a:r>
          </a:p>
        </p:txBody>
      </p:sp>
    </p:spTree>
    <p:extLst>
      <p:ext uri="{BB962C8B-B14F-4D97-AF65-F5344CB8AC3E}">
        <p14:creationId xmlns:p14="http://schemas.microsoft.com/office/powerpoint/2010/main" val="418379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962400"/>
            <a:ext cx="7024744" cy="1143000"/>
          </a:xfrm>
        </p:spPr>
        <p:txBody>
          <a:bodyPr>
            <a:normAutofit fontScale="90000"/>
          </a:bodyPr>
          <a:lstStyle/>
          <a:p>
            <a:r>
              <a:rPr lang="en-US" dirty="0"/>
              <a:t>a computer-controlled laser that reshapes the lens in a person’s eye, because it causes permanent changes</a:t>
            </a:r>
          </a:p>
        </p:txBody>
      </p:sp>
      <p:sp>
        <p:nvSpPr>
          <p:cNvPr id="3" name="Content Placeholder 2"/>
          <p:cNvSpPr>
            <a:spLocks noGrp="1"/>
          </p:cNvSpPr>
          <p:nvPr>
            <p:ph idx="1"/>
          </p:nvPr>
        </p:nvSpPr>
        <p:spPr>
          <a:xfrm>
            <a:off x="1066800" y="990600"/>
            <a:ext cx="6777317" cy="3508977"/>
          </a:xfrm>
        </p:spPr>
        <p:txBody>
          <a:bodyPr/>
          <a:lstStyle/>
          <a:p>
            <a:r>
              <a:rPr lang="en-US" dirty="0"/>
              <a:t>Which is the best example of adaptive engineering and why?</a:t>
            </a:r>
          </a:p>
        </p:txBody>
      </p:sp>
    </p:spTree>
    <p:extLst>
      <p:ext uri="{BB962C8B-B14F-4D97-AF65-F5344CB8AC3E}">
        <p14:creationId xmlns:p14="http://schemas.microsoft.com/office/powerpoint/2010/main" val="12136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267200"/>
            <a:ext cx="7024744" cy="1143000"/>
          </a:xfrm>
        </p:spPr>
        <p:txBody>
          <a:bodyPr/>
          <a:lstStyle/>
          <a:p>
            <a:r>
              <a:rPr lang="en-US" dirty="0"/>
              <a:t>recorded temperatures</a:t>
            </a:r>
          </a:p>
        </p:txBody>
      </p:sp>
      <p:sp>
        <p:nvSpPr>
          <p:cNvPr id="3" name="Content Placeholder 2"/>
          <p:cNvSpPr>
            <a:spLocks noGrp="1"/>
          </p:cNvSpPr>
          <p:nvPr>
            <p:ph idx="1"/>
          </p:nvPr>
        </p:nvSpPr>
        <p:spPr>
          <a:xfrm>
            <a:off x="1066800" y="914400"/>
            <a:ext cx="6777317" cy="3508977"/>
          </a:xfrm>
        </p:spPr>
        <p:txBody>
          <a:bodyPr>
            <a:normAutofit/>
          </a:bodyPr>
          <a:lstStyle/>
          <a:p>
            <a:pPr marL="0" marR="0" indent="0">
              <a:lnSpc>
                <a:spcPct val="107000"/>
              </a:lnSpc>
              <a:spcBef>
                <a:spcPts val="0"/>
              </a:spcBef>
              <a:spcAft>
                <a:spcPts val="0"/>
              </a:spcAft>
              <a:buNone/>
              <a:tabLst>
                <a:tab pos="-114300" algn="r"/>
                <a:tab pos="0" algn="l"/>
              </a:tabLst>
            </a:pPr>
            <a:r>
              <a:rPr lang="en-US" dirty="0" smtClean="0">
                <a:solidFill>
                  <a:srgbClr val="000000"/>
                </a:solidFill>
                <a:latin typeface="Times New Roman"/>
                <a:ea typeface="Calibri"/>
                <a:cs typeface="Times New Roman"/>
              </a:rPr>
              <a:t>A </a:t>
            </a:r>
            <a:r>
              <a:rPr lang="en-US" dirty="0">
                <a:solidFill>
                  <a:srgbClr val="000000"/>
                </a:solidFill>
                <a:latin typeface="Times New Roman"/>
                <a:ea typeface="Calibri"/>
                <a:cs typeface="Times New Roman"/>
              </a:rPr>
              <a:t>student wants to determine if different colored boxes produce the same temperature as a white box. The student places white, blue, and red boxes of the same size in the sunlight. A thermometer is placed inside each box. The student observes and records the temperatures in the boxes throughout the day.</a:t>
            </a:r>
            <a:endParaRPr lang="en-US" sz="2000" dirty="0">
              <a:latin typeface="Calibri"/>
              <a:ea typeface="Calibri"/>
              <a:cs typeface="Times New Roman"/>
            </a:endParaRPr>
          </a:p>
          <a:p>
            <a:pPr marL="0" marR="0">
              <a:lnSpc>
                <a:spcPct val="107000"/>
              </a:lnSpc>
              <a:spcBef>
                <a:spcPts val="0"/>
              </a:spcBef>
              <a:spcAft>
                <a:spcPts val="0"/>
              </a:spcAft>
            </a:pPr>
            <a:r>
              <a:rPr lang="en-US" dirty="0">
                <a:solidFill>
                  <a:srgbClr val="000000"/>
                </a:solidFill>
                <a:latin typeface="Times New Roman"/>
                <a:ea typeface="Calibri"/>
                <a:cs typeface="Times New Roman"/>
              </a:rPr>
              <a:t>Which is the </a:t>
            </a:r>
            <a:r>
              <a:rPr lang="en-US" u="sng" dirty="0">
                <a:solidFill>
                  <a:srgbClr val="000000"/>
                </a:solidFill>
                <a:latin typeface="Times New Roman"/>
                <a:ea typeface="Calibri"/>
                <a:cs typeface="Times New Roman"/>
              </a:rPr>
              <a:t>dependent variable </a:t>
            </a:r>
            <a:r>
              <a:rPr lang="en-US" dirty="0">
                <a:solidFill>
                  <a:srgbClr val="000000"/>
                </a:solidFill>
                <a:latin typeface="Times New Roman"/>
                <a:ea typeface="Calibri"/>
                <a:cs typeface="Times New Roman"/>
              </a:rPr>
              <a:t>in this investigation?</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220991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0"/>
            <a:ext cx="7024744" cy="1143000"/>
          </a:xfrm>
        </p:spPr>
        <p:txBody>
          <a:bodyPr/>
          <a:lstStyle/>
          <a:p>
            <a:r>
              <a:rPr lang="en-US" dirty="0"/>
              <a:t>an artificial heart</a:t>
            </a:r>
          </a:p>
        </p:txBody>
      </p:sp>
      <p:sp>
        <p:nvSpPr>
          <p:cNvPr id="3" name="Content Placeholder 2"/>
          <p:cNvSpPr>
            <a:spLocks noGrp="1"/>
          </p:cNvSpPr>
          <p:nvPr>
            <p:ph idx="1"/>
          </p:nvPr>
        </p:nvSpPr>
        <p:spPr>
          <a:xfrm>
            <a:off x="990600" y="1828800"/>
            <a:ext cx="6777317" cy="3508977"/>
          </a:xfrm>
        </p:spPr>
        <p:txBody>
          <a:bodyPr/>
          <a:lstStyle/>
          <a:p>
            <a:r>
              <a:rPr lang="en-US" dirty="0" smtClean="0"/>
              <a:t>What example have we discussed is </a:t>
            </a:r>
            <a:r>
              <a:rPr lang="en-US" smtClean="0"/>
              <a:t>an example of an </a:t>
            </a:r>
            <a:r>
              <a:rPr lang="en-US" dirty="0"/>
              <a:t>adaptive bioengineered product?</a:t>
            </a:r>
          </a:p>
        </p:txBody>
      </p:sp>
    </p:spTree>
    <p:extLst>
      <p:ext uri="{BB962C8B-B14F-4D97-AF65-F5344CB8AC3E}">
        <p14:creationId xmlns:p14="http://schemas.microsoft.com/office/powerpoint/2010/main" val="117385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21701" y="3349023"/>
            <a:ext cx="6777317" cy="3508977"/>
          </a:xfrm>
        </p:spPr>
        <p:txBody>
          <a:bodyPr>
            <a:normAutofit/>
          </a:bodyPr>
          <a:lstStyle/>
          <a:p>
            <a:pPr marL="68580" indent="0" algn="ctr">
              <a:buNone/>
            </a:pPr>
            <a:r>
              <a:rPr lang="en-US" sz="4000" dirty="0" smtClean="0">
                <a:solidFill>
                  <a:srgbClr val="00B050"/>
                </a:solidFill>
                <a:latin typeface="Algerian" panose="04020705040A02060702" pitchFamily="82" charset="0"/>
              </a:rPr>
              <a:t>Study your notes.  </a:t>
            </a:r>
          </a:p>
          <a:p>
            <a:pPr marL="68580" indent="0" algn="ctr">
              <a:buNone/>
            </a:pPr>
            <a:r>
              <a:rPr lang="en-US" sz="4000" dirty="0" smtClean="0">
                <a:solidFill>
                  <a:srgbClr val="00B050"/>
                </a:solidFill>
                <a:latin typeface="Algerian" panose="04020705040A02060702" pitchFamily="82" charset="0"/>
              </a:rPr>
              <a:t>Read over them at least 7 times before the test.</a:t>
            </a:r>
            <a:endParaRPr lang="en-US" sz="4000" dirty="0">
              <a:solidFill>
                <a:srgbClr val="00B050"/>
              </a:solidFill>
              <a:latin typeface="Algerian" panose="04020705040A02060702" pitchFamily="82" charset="0"/>
            </a:endParaRPr>
          </a:p>
        </p:txBody>
      </p:sp>
      <p:pic>
        <p:nvPicPr>
          <p:cNvPr id="3074" name="Picture 2" descr="C:\Users\Joy\AppData\Local\Microsoft\Windows\Temporary Internet Files\Content.IE5\IYY6924V\MC90011636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838200"/>
            <a:ext cx="4953521" cy="2227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3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495800"/>
            <a:ext cx="7024744" cy="1143000"/>
          </a:xfrm>
        </p:spPr>
        <p:txBody>
          <a:bodyPr>
            <a:normAutofit fontScale="90000"/>
          </a:bodyPr>
          <a:lstStyle/>
          <a:p>
            <a:r>
              <a:rPr lang="en-US" dirty="0"/>
              <a:t>the water movement in the tank</a:t>
            </a:r>
          </a:p>
        </p:txBody>
      </p:sp>
      <p:sp>
        <p:nvSpPr>
          <p:cNvPr id="3" name="Content Placeholder 2"/>
          <p:cNvSpPr>
            <a:spLocks noGrp="1"/>
          </p:cNvSpPr>
          <p:nvPr>
            <p:ph idx="1"/>
          </p:nvPr>
        </p:nvSpPr>
        <p:spPr>
          <a:xfrm>
            <a:off x="1219200" y="838200"/>
            <a:ext cx="6777317" cy="3508977"/>
          </a:xfrm>
        </p:spPr>
        <p:txBody>
          <a:bodyPr>
            <a:normAutofit fontScale="92500" lnSpcReduction="20000"/>
          </a:bodyPr>
          <a:lstStyle/>
          <a:p>
            <a:r>
              <a:rPr lang="en-US" dirty="0"/>
              <a:t>Students set up an experiment to investigate how temperature differences in water create currents. The students fill three identical tanks with the same amount of 20ºC water. They put identical heaters in each tank. In the first tank, the heater is set to 20ºC. In the second tank, the heater is set to 30ºC. In the third tank, the heater is set to 40ºC. The student then places drops of dye in the tanks to observe the water movement. </a:t>
            </a:r>
          </a:p>
          <a:p>
            <a:r>
              <a:rPr lang="en-US" dirty="0"/>
              <a:t>Which of these is the dependent variable in the experiment?</a:t>
            </a:r>
          </a:p>
          <a:p>
            <a:endParaRPr lang="en-US" dirty="0"/>
          </a:p>
        </p:txBody>
      </p:sp>
    </p:spTree>
    <p:extLst>
      <p:ext uri="{BB962C8B-B14F-4D97-AF65-F5344CB8AC3E}">
        <p14:creationId xmlns:p14="http://schemas.microsoft.com/office/powerpoint/2010/main" val="198408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114800"/>
            <a:ext cx="7024744" cy="1143000"/>
          </a:xfrm>
        </p:spPr>
        <p:txBody>
          <a:bodyPr/>
          <a:lstStyle/>
          <a:p>
            <a:r>
              <a:rPr lang="en-US" dirty="0"/>
              <a:t>graduated cylinder</a:t>
            </a:r>
          </a:p>
        </p:txBody>
      </p:sp>
      <p:sp>
        <p:nvSpPr>
          <p:cNvPr id="3" name="Content Placeholder 2"/>
          <p:cNvSpPr>
            <a:spLocks noGrp="1"/>
          </p:cNvSpPr>
          <p:nvPr>
            <p:ph idx="1"/>
          </p:nvPr>
        </p:nvSpPr>
        <p:spPr>
          <a:xfrm>
            <a:off x="1066800" y="1143000"/>
            <a:ext cx="6777317" cy="3508977"/>
          </a:xfrm>
        </p:spPr>
        <p:txBody>
          <a:bodyPr/>
          <a:lstStyle/>
          <a:p>
            <a:r>
              <a:rPr lang="en-US" dirty="0" smtClean="0"/>
              <a:t>A </a:t>
            </a:r>
            <a:r>
              <a:rPr lang="en-US" dirty="0"/>
              <a:t>student heats different volumes of water in glass beakers and times how long it takes for the water temperatures to return to room temperature.                  Which tool should be used to measure the volume of the water?</a:t>
            </a:r>
          </a:p>
        </p:txBody>
      </p:sp>
    </p:spTree>
    <p:extLst>
      <p:ext uri="{BB962C8B-B14F-4D97-AF65-F5344CB8AC3E}">
        <p14:creationId xmlns:p14="http://schemas.microsoft.com/office/powerpoint/2010/main" val="223844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581400"/>
            <a:ext cx="7024744" cy="1143000"/>
          </a:xfrm>
        </p:spPr>
        <p:txBody>
          <a:bodyPr/>
          <a:lstStyle/>
          <a:p>
            <a:r>
              <a:rPr lang="en-US" dirty="0"/>
              <a:t>asking a question</a:t>
            </a:r>
          </a:p>
        </p:txBody>
      </p:sp>
      <p:sp>
        <p:nvSpPr>
          <p:cNvPr id="3" name="Content Placeholder 2"/>
          <p:cNvSpPr>
            <a:spLocks noGrp="1"/>
          </p:cNvSpPr>
          <p:nvPr>
            <p:ph idx="1"/>
          </p:nvPr>
        </p:nvSpPr>
        <p:spPr>
          <a:xfrm>
            <a:off x="1143000" y="2133600"/>
            <a:ext cx="6777317" cy="3508977"/>
          </a:xfrm>
        </p:spPr>
        <p:txBody>
          <a:bodyPr/>
          <a:lstStyle/>
          <a:p>
            <a:r>
              <a:rPr lang="en-US" dirty="0"/>
              <a:t>What is the first step of a scientific investigation?</a:t>
            </a:r>
          </a:p>
        </p:txBody>
      </p:sp>
    </p:spTree>
    <p:extLst>
      <p:ext uri="{BB962C8B-B14F-4D97-AF65-F5344CB8AC3E}">
        <p14:creationId xmlns:p14="http://schemas.microsoft.com/office/powerpoint/2010/main" val="130687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419600"/>
            <a:ext cx="7024744" cy="1143000"/>
          </a:xfrm>
        </p:spPr>
        <p:txBody>
          <a:bodyPr>
            <a:normAutofit fontScale="90000"/>
          </a:bodyPr>
          <a:lstStyle/>
          <a:p>
            <a:r>
              <a:rPr lang="en-US" dirty="0"/>
              <a:t>The dark-colored socks absorbed more solar energy.</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34262" y="762000"/>
            <a:ext cx="7417476"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773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724400"/>
            <a:ext cx="7024744" cy="1143000"/>
          </a:xfrm>
        </p:spPr>
        <p:txBody>
          <a:bodyPr>
            <a:normAutofit fontScale="90000"/>
          </a:bodyPr>
          <a:lstStyle/>
          <a:p>
            <a:r>
              <a:rPr lang="en-US" dirty="0"/>
              <a:t>Yearly rainfall amounts decreased every year between 2006 and 2010.</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40696" y="838200"/>
            <a:ext cx="8222304" cy="3154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767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505200"/>
            <a:ext cx="7024744" cy="1143000"/>
          </a:xfrm>
        </p:spPr>
        <p:txBody>
          <a:bodyPr>
            <a:normAutofit fontScale="90000"/>
          </a:bodyPr>
          <a:lstStyle/>
          <a:p>
            <a:r>
              <a:rPr lang="en-US" dirty="0"/>
              <a:t>identifying a problem or need</a:t>
            </a:r>
          </a:p>
        </p:txBody>
      </p:sp>
      <p:sp>
        <p:nvSpPr>
          <p:cNvPr id="3" name="Content Placeholder 2"/>
          <p:cNvSpPr>
            <a:spLocks noGrp="1"/>
          </p:cNvSpPr>
          <p:nvPr>
            <p:ph idx="1"/>
          </p:nvPr>
        </p:nvSpPr>
        <p:spPr>
          <a:xfrm>
            <a:off x="1066800" y="2209800"/>
            <a:ext cx="6777317" cy="3508977"/>
          </a:xfrm>
        </p:spPr>
        <p:txBody>
          <a:bodyPr/>
          <a:lstStyle/>
          <a:p>
            <a:r>
              <a:rPr lang="en-US" dirty="0" smtClean="0"/>
              <a:t>What </a:t>
            </a:r>
            <a:r>
              <a:rPr lang="en-US" dirty="0"/>
              <a:t>is the first step in the technological engineering design </a:t>
            </a:r>
            <a:r>
              <a:rPr lang="en-US" dirty="0" smtClean="0"/>
              <a:t>process?</a:t>
            </a:r>
            <a:endParaRPr lang="en-US" dirty="0"/>
          </a:p>
        </p:txBody>
      </p:sp>
    </p:spTree>
    <p:extLst>
      <p:ext uri="{BB962C8B-B14F-4D97-AF65-F5344CB8AC3E}">
        <p14:creationId xmlns:p14="http://schemas.microsoft.com/office/powerpoint/2010/main" val="398609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429000"/>
            <a:ext cx="7024744" cy="1143000"/>
          </a:xfrm>
        </p:spPr>
        <p:txBody>
          <a:bodyPr>
            <a:normAutofit fontScale="90000"/>
          </a:bodyPr>
          <a:lstStyle/>
          <a:p>
            <a:r>
              <a:rPr lang="en-US" dirty="0"/>
              <a:t>test the strength of the bridge</a:t>
            </a:r>
          </a:p>
        </p:txBody>
      </p:sp>
      <p:sp>
        <p:nvSpPr>
          <p:cNvPr id="3" name="Content Placeholder 2"/>
          <p:cNvSpPr>
            <a:spLocks noGrp="1"/>
          </p:cNvSpPr>
          <p:nvPr>
            <p:ph idx="1"/>
          </p:nvPr>
        </p:nvSpPr>
        <p:spPr>
          <a:xfrm>
            <a:off x="990600" y="1828800"/>
            <a:ext cx="6777317" cy="3508977"/>
          </a:xfrm>
        </p:spPr>
        <p:txBody>
          <a:bodyPr/>
          <a:lstStyle/>
          <a:p>
            <a:r>
              <a:rPr lang="en-US" dirty="0"/>
              <a:t>A bridge that crosses a small river was damaged by a flood. After engineers repair the bridge, which engineering procedure should be performed next?</a:t>
            </a:r>
          </a:p>
          <a:p>
            <a:endParaRPr lang="en-US" dirty="0"/>
          </a:p>
          <a:p>
            <a:endParaRPr lang="en-US" dirty="0"/>
          </a:p>
        </p:txBody>
      </p:sp>
    </p:spTree>
    <p:extLst>
      <p:ext uri="{BB962C8B-B14F-4D97-AF65-F5344CB8AC3E}">
        <p14:creationId xmlns:p14="http://schemas.microsoft.com/office/powerpoint/2010/main" val="124940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63</TotalTime>
  <Words>623</Words>
  <Application>Microsoft Office PowerPoint</Application>
  <PresentationFormat>On-screen Show (4:3)</PresentationFormat>
  <Paragraphs>45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Algerian</vt:lpstr>
      <vt:lpstr>Calibri</vt:lpstr>
      <vt:lpstr>Century Gothic</vt:lpstr>
      <vt:lpstr>Times New Roman</vt:lpstr>
      <vt:lpstr>Wingdings 2</vt:lpstr>
      <vt:lpstr>Austin</vt:lpstr>
      <vt:lpstr>1st Six Weeks Science Study Guide Review</vt:lpstr>
      <vt:lpstr>recorded temperatures</vt:lpstr>
      <vt:lpstr>the water movement in the tank</vt:lpstr>
      <vt:lpstr>graduated cylinder</vt:lpstr>
      <vt:lpstr>asking a question</vt:lpstr>
      <vt:lpstr>The dark-colored socks absorbed more solar energy.</vt:lpstr>
      <vt:lpstr>Yearly rainfall amounts decreased every year between 2006 and 2010.</vt:lpstr>
      <vt:lpstr>identifying a problem or need</vt:lpstr>
      <vt:lpstr>test the strength of the bridge</vt:lpstr>
      <vt:lpstr>listen for a loud sound produced by the buzzer</vt:lpstr>
      <vt:lpstr>the engineering design process.</vt:lpstr>
      <vt:lpstr>People can get repetitive-motion injuries from too much text messaging</vt:lpstr>
      <vt:lpstr>Fewer bulbs will be disposed of in landfills.</vt:lpstr>
      <vt:lpstr>giving the rice a greater nutritional value</vt:lpstr>
      <vt:lpstr>Cars generate air pollution.</vt:lpstr>
      <vt:lpstr>develop technologies.</vt:lpstr>
      <vt:lpstr>a computer that can be operated by voice instead of by typing on a keyboard for a paralyzed person</vt:lpstr>
      <vt:lpstr>doorbells that flash a light when activated for someone who is deaf</vt:lpstr>
      <vt:lpstr>a computer-controlled laser that reshapes the lens in a person’s eye, because it causes permanent changes</vt:lpstr>
      <vt:lpstr>an artificial heart</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Six Weeks Science Exam</dc:title>
  <dc:creator>Joy</dc:creator>
  <cp:lastModifiedBy>SHEILA DUNPHY</cp:lastModifiedBy>
  <cp:revision>25</cp:revision>
  <cp:lastPrinted>2014-09-09T13:08:30Z</cp:lastPrinted>
  <dcterms:created xsi:type="dcterms:W3CDTF">2014-09-08T22:35:11Z</dcterms:created>
  <dcterms:modified xsi:type="dcterms:W3CDTF">2015-09-07T02:36:34Z</dcterms:modified>
</cp:coreProperties>
</file>