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F987D29-CD42-4DF3-87A3-A921DFB8004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987D29-CD42-4DF3-87A3-A921DFB8004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987D29-CD42-4DF3-87A3-A921DFB8004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B7CCF7-5B82-4ECF-A4ED-A54361A73E2D}" type="datetimeFigureOut">
              <a:rPr lang="en-US" smtClean="0"/>
              <a:pPr/>
              <a:t>8/15/2011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987D29-CD42-4DF3-87A3-A921DFB800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B7CCF7-5B82-4ECF-A4ED-A54361A73E2D}" type="datetimeFigureOut">
              <a:rPr lang="en-US" smtClean="0"/>
              <a:pPr/>
              <a:t>8/15/2011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F987D29-CD42-4DF3-87A3-A921DFB800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B7CCF7-5B82-4ECF-A4ED-A54361A73E2D}" type="datetimeFigureOut">
              <a:rPr lang="en-US" smtClean="0"/>
              <a:pPr/>
              <a:t>8/15/2011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F987D29-CD42-4DF3-87A3-A921DFB8004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pPr algn="ctr"/>
            <a:r>
              <a:rPr lang="en-US" sz="6600" dirty="0" smtClean="0"/>
              <a:t>Experimental Design</a:t>
            </a:r>
            <a:endParaRPr lang="en-US"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Robin’s Egg Experiment</a:t>
            </a:r>
            <a:endParaRPr lang="en-US" dirty="0"/>
          </a:p>
        </p:txBody>
      </p:sp>
      <p:sp>
        <p:nvSpPr>
          <p:cNvPr id="3" name="Content Placeholder 2"/>
          <p:cNvSpPr>
            <a:spLocks noGrp="1"/>
          </p:cNvSpPr>
          <p:nvPr>
            <p:ph idx="1"/>
          </p:nvPr>
        </p:nvSpPr>
        <p:spPr/>
        <p:txBody>
          <a:bodyPr>
            <a:normAutofit/>
          </a:bodyPr>
          <a:lstStyle/>
          <a:p>
            <a:r>
              <a:rPr lang="en-US" dirty="0" smtClean="0"/>
              <a:t>Observe robins nesting in a tree.</a:t>
            </a:r>
          </a:p>
          <a:p>
            <a:r>
              <a:rPr lang="en-US" dirty="0" smtClean="0"/>
              <a:t>Observation: “Do robins eggs hatch faster at warmer temperatures?”</a:t>
            </a:r>
          </a:p>
          <a:p>
            <a:endParaRPr lang="en-US" dirty="0" smtClean="0"/>
          </a:p>
          <a:p>
            <a:r>
              <a:rPr lang="en-US" dirty="0" smtClean="0"/>
              <a:t>Hypothesis: </a:t>
            </a:r>
            <a:r>
              <a:rPr lang="en-US" i="1" dirty="0" smtClean="0">
                <a:solidFill>
                  <a:srgbClr val="FFFF00"/>
                </a:solidFill>
              </a:rPr>
              <a:t>Warmer temperatures decrease hatching time for robin’s eggs.</a:t>
            </a:r>
          </a:p>
          <a:p>
            <a:r>
              <a:rPr lang="en-US" dirty="0" smtClean="0"/>
              <a:t>A good hypothesis states how changing the independent variable causes a change in the dependent variable.</a:t>
            </a:r>
          </a:p>
          <a:p>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19200" y="1397000"/>
          <a:ext cx="6553200" cy="1854200"/>
        </p:xfrm>
        <a:graphic>
          <a:graphicData uri="http://schemas.openxmlformats.org/drawingml/2006/table">
            <a:tbl>
              <a:tblPr firstRow="1" bandRow="1">
                <a:tableStyleId>{5C22544A-7EE6-4342-B048-85BDC9FD1C3A}</a:tableStyleId>
              </a:tblPr>
              <a:tblGrid>
                <a:gridCol w="2184400"/>
                <a:gridCol w="2184400"/>
                <a:gridCol w="2184400"/>
              </a:tblGrid>
              <a:tr h="370840">
                <a:tc>
                  <a:txBody>
                    <a:bodyPr/>
                    <a:lstStyle/>
                    <a:p>
                      <a:r>
                        <a:rPr lang="en-US" dirty="0" smtClean="0"/>
                        <a:t>         Variable</a:t>
                      </a:r>
                      <a:endParaRPr lang="en-US" dirty="0"/>
                    </a:p>
                  </a:txBody>
                  <a:tcPr/>
                </a:tc>
                <a:tc>
                  <a:txBody>
                    <a:bodyPr/>
                    <a:lstStyle/>
                    <a:p>
                      <a:r>
                        <a:rPr lang="en-US" dirty="0" smtClean="0"/>
                        <a:t>   Control</a:t>
                      </a:r>
                      <a:r>
                        <a:rPr lang="en-US" baseline="0" dirty="0" smtClean="0"/>
                        <a:t> Group</a:t>
                      </a:r>
                      <a:endParaRPr lang="en-US" dirty="0"/>
                    </a:p>
                  </a:txBody>
                  <a:tcPr/>
                </a:tc>
                <a:tc>
                  <a:txBody>
                    <a:bodyPr/>
                    <a:lstStyle/>
                    <a:p>
                      <a:r>
                        <a:rPr lang="en-US" dirty="0" smtClean="0"/>
                        <a:t>Experimental Group</a:t>
                      </a:r>
                      <a:endParaRPr lang="en-US" dirty="0"/>
                    </a:p>
                  </a:txBody>
                  <a:tcPr/>
                </a:tc>
              </a:tr>
              <a:tr h="370840">
                <a:tc>
                  <a:txBody>
                    <a:bodyPr/>
                    <a:lstStyle/>
                    <a:p>
                      <a:r>
                        <a:rPr lang="en-US" dirty="0" smtClean="0"/>
                        <a:t>   Number of eggs</a:t>
                      </a:r>
                      <a:endParaRPr lang="en-US" dirty="0"/>
                    </a:p>
                  </a:txBody>
                  <a:tcPr/>
                </a:tc>
                <a:tc>
                  <a:txBody>
                    <a:bodyPr/>
                    <a:lstStyle/>
                    <a:p>
                      <a:r>
                        <a:rPr lang="en-US" dirty="0" smtClean="0"/>
                        <a:t>                 4</a:t>
                      </a:r>
                      <a:endParaRPr lang="en-US" dirty="0"/>
                    </a:p>
                  </a:txBody>
                  <a:tcPr/>
                </a:tc>
                <a:tc>
                  <a:txBody>
                    <a:bodyPr/>
                    <a:lstStyle/>
                    <a:p>
                      <a:r>
                        <a:rPr lang="en-US" dirty="0" smtClean="0"/>
                        <a:t>                  4</a:t>
                      </a:r>
                    </a:p>
                  </a:txBody>
                  <a:tcPr/>
                </a:tc>
              </a:tr>
              <a:tr h="370840">
                <a:tc>
                  <a:txBody>
                    <a:bodyPr/>
                    <a:lstStyle/>
                    <a:p>
                      <a:r>
                        <a:rPr lang="en-US" dirty="0" smtClean="0"/>
                        <a:t>     Temperature</a:t>
                      </a:r>
                      <a:endParaRPr lang="en-US" dirty="0"/>
                    </a:p>
                  </a:txBody>
                  <a:tcPr/>
                </a:tc>
                <a:tc>
                  <a:txBody>
                    <a:bodyPr/>
                    <a:lstStyle/>
                    <a:p>
                      <a:r>
                        <a:rPr lang="en-US" dirty="0" smtClean="0"/>
                        <a:t>                29⁰C</a:t>
                      </a:r>
                      <a:endParaRPr lang="en-US" dirty="0"/>
                    </a:p>
                  </a:txBody>
                  <a:tcPr/>
                </a:tc>
                <a:tc>
                  <a:txBody>
                    <a:bodyPr/>
                    <a:lstStyle/>
                    <a:p>
                      <a:r>
                        <a:rPr lang="en-US" dirty="0" smtClean="0"/>
                        <a:t>                35⁰C</a:t>
                      </a:r>
                      <a:endParaRPr lang="en-US" dirty="0"/>
                    </a:p>
                  </a:txBody>
                  <a:tcPr/>
                </a:tc>
              </a:tr>
              <a:tr h="370840">
                <a:tc>
                  <a:txBody>
                    <a:bodyPr/>
                    <a:lstStyle/>
                    <a:p>
                      <a:r>
                        <a:rPr lang="en-US" dirty="0" smtClean="0"/>
                        <a:t>        Humidity</a:t>
                      </a:r>
                      <a:endParaRPr lang="en-US" dirty="0"/>
                    </a:p>
                  </a:txBody>
                  <a:tcPr/>
                </a:tc>
                <a:tc>
                  <a:txBody>
                    <a:bodyPr/>
                    <a:lstStyle/>
                    <a:p>
                      <a:r>
                        <a:rPr lang="en-US" dirty="0" smtClean="0"/>
                        <a:t>               70%</a:t>
                      </a:r>
                      <a:endParaRPr lang="en-US" dirty="0"/>
                    </a:p>
                  </a:txBody>
                  <a:tcPr/>
                </a:tc>
                <a:tc>
                  <a:txBody>
                    <a:bodyPr/>
                    <a:lstStyle/>
                    <a:p>
                      <a:r>
                        <a:rPr lang="en-US" dirty="0" smtClean="0"/>
                        <a:t>                70%</a:t>
                      </a:r>
                      <a:endParaRPr lang="en-US" dirty="0"/>
                    </a:p>
                  </a:txBody>
                  <a:tcPr/>
                </a:tc>
              </a:tr>
              <a:tr h="370840">
                <a:tc>
                  <a:txBody>
                    <a:bodyPr/>
                    <a:lstStyle/>
                    <a:p>
                      <a:r>
                        <a:rPr lang="en-US" dirty="0" smtClean="0"/>
                        <a:t>        Lighting</a:t>
                      </a:r>
                      <a:endParaRPr lang="en-US" dirty="0"/>
                    </a:p>
                  </a:txBody>
                  <a:tcPr/>
                </a:tc>
                <a:tc>
                  <a:txBody>
                    <a:bodyPr/>
                    <a:lstStyle/>
                    <a:p>
                      <a:r>
                        <a:rPr lang="en-US" dirty="0" smtClean="0"/>
                        <a:t>          Low light</a:t>
                      </a:r>
                      <a:endParaRPr lang="en-US" dirty="0"/>
                    </a:p>
                  </a:txBody>
                  <a:tcPr/>
                </a:tc>
                <a:tc>
                  <a:txBody>
                    <a:bodyPr/>
                    <a:lstStyle/>
                    <a:p>
                      <a:r>
                        <a:rPr lang="en-US" dirty="0" smtClean="0"/>
                        <a:t>            Low light</a:t>
                      </a:r>
                      <a:endParaRPr lang="en-US" dirty="0"/>
                    </a:p>
                  </a:txBody>
                  <a:tcPr/>
                </a:tc>
              </a:tr>
            </a:tbl>
          </a:graphicData>
        </a:graphic>
      </p:graphicFrame>
      <p:sp>
        <p:nvSpPr>
          <p:cNvPr id="4" name="TextBox 3"/>
          <p:cNvSpPr txBox="1"/>
          <p:nvPr/>
        </p:nvSpPr>
        <p:spPr>
          <a:xfrm>
            <a:off x="2667000" y="533400"/>
            <a:ext cx="3287054" cy="461665"/>
          </a:xfrm>
          <a:prstGeom prst="rect">
            <a:avLst/>
          </a:prstGeom>
          <a:noFill/>
        </p:spPr>
        <p:txBody>
          <a:bodyPr wrap="square" rtlCol="0">
            <a:spAutoFit/>
          </a:bodyPr>
          <a:lstStyle/>
          <a:p>
            <a:r>
              <a:rPr lang="en-US" sz="2400" dirty="0" smtClean="0"/>
              <a:t>Robin’s  Egg Experiment</a:t>
            </a:r>
            <a:endParaRPr lang="en-US" sz="2400" dirty="0"/>
          </a:p>
        </p:txBody>
      </p:sp>
      <p:sp>
        <p:nvSpPr>
          <p:cNvPr id="5" name="TextBox 4"/>
          <p:cNvSpPr txBox="1"/>
          <p:nvPr/>
        </p:nvSpPr>
        <p:spPr>
          <a:xfrm>
            <a:off x="228600" y="3733800"/>
            <a:ext cx="8686800" cy="2308324"/>
          </a:xfrm>
          <a:prstGeom prst="rect">
            <a:avLst/>
          </a:prstGeom>
          <a:noFill/>
        </p:spPr>
        <p:txBody>
          <a:bodyPr wrap="square" rtlCol="0">
            <a:spAutoFit/>
          </a:bodyPr>
          <a:lstStyle/>
          <a:p>
            <a:r>
              <a:rPr lang="en-US" sz="3600" dirty="0" smtClean="0">
                <a:solidFill>
                  <a:srgbClr val="FF0000"/>
                </a:solidFill>
              </a:rPr>
              <a:t>Independent variable  :  the temperature</a:t>
            </a:r>
          </a:p>
          <a:p>
            <a:endParaRPr lang="en-US" sz="3600" dirty="0" smtClean="0"/>
          </a:p>
          <a:p>
            <a:r>
              <a:rPr lang="en-US" sz="3600" dirty="0" smtClean="0">
                <a:solidFill>
                  <a:srgbClr val="FF0000"/>
                </a:solidFill>
              </a:rPr>
              <a:t>Dependent variable:  The time it takes the eggs to hatch.</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Trial</a:t>
            </a:r>
            <a:endParaRPr lang="en-US" dirty="0"/>
          </a:p>
        </p:txBody>
      </p:sp>
      <p:sp>
        <p:nvSpPr>
          <p:cNvPr id="3" name="Content Placeholder 2"/>
          <p:cNvSpPr>
            <a:spLocks noGrp="1"/>
          </p:cNvSpPr>
          <p:nvPr>
            <p:ph idx="1"/>
          </p:nvPr>
        </p:nvSpPr>
        <p:spPr/>
        <p:txBody>
          <a:bodyPr/>
          <a:lstStyle/>
          <a:p>
            <a:endParaRPr lang="en-US" dirty="0" smtClean="0"/>
          </a:p>
          <a:p>
            <a:r>
              <a:rPr lang="en-US" dirty="0" smtClean="0"/>
              <a:t>Scientists usually repeat an experiment many times. Each time, they follow exactly the same procedure.</a:t>
            </a:r>
          </a:p>
          <a:p>
            <a:r>
              <a:rPr lang="en-US" dirty="0" smtClean="0">
                <a:solidFill>
                  <a:srgbClr val="FF0000"/>
                </a:solidFill>
              </a:rPr>
              <a:t>Each repetition of an experiment is called a trial.</a:t>
            </a:r>
          </a:p>
          <a:p>
            <a:r>
              <a:rPr lang="en-US" dirty="0" smtClean="0"/>
              <a:t>Repeating experiments lets scientists check their results.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written step-by-step plan for an experiment.</a:t>
            </a:r>
          </a:p>
          <a:p>
            <a:r>
              <a:rPr lang="en-US" dirty="0" smtClean="0"/>
              <a:t>This plan states what you will do at each step and what materials you will use.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a:t>
            </a:r>
            <a:br>
              <a:rPr lang="en-US" dirty="0" smtClean="0"/>
            </a:br>
            <a:endParaRPr lang="en-US" dirty="0"/>
          </a:p>
        </p:txBody>
      </p:sp>
      <p:sp>
        <p:nvSpPr>
          <p:cNvPr id="3" name="Content Placeholder 2"/>
          <p:cNvSpPr>
            <a:spLocks noGrp="1"/>
          </p:cNvSpPr>
          <p:nvPr>
            <p:ph idx="1"/>
          </p:nvPr>
        </p:nvSpPr>
        <p:spPr>
          <a:xfrm>
            <a:off x="838200" y="1676400"/>
            <a:ext cx="7772400" cy="5715000"/>
          </a:xfrm>
        </p:spPr>
        <p:txBody>
          <a:bodyPr>
            <a:normAutofit/>
          </a:bodyPr>
          <a:lstStyle/>
          <a:p>
            <a:r>
              <a:rPr lang="en-US" dirty="0" smtClean="0"/>
              <a:t>A variable is any factor that can affect the results of  an experiment.</a:t>
            </a:r>
          </a:p>
          <a:p>
            <a:endParaRPr lang="en-US" dirty="0" smtClean="0"/>
          </a:p>
          <a:p>
            <a:r>
              <a:rPr lang="en-US" dirty="0" smtClean="0"/>
              <a:t>The variable is what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1. Label five equal-sized beakers as no salt, 5mL, 10mL, 15mL, and 20mL.</a:t>
            </a:r>
          </a:p>
          <a:p>
            <a:r>
              <a:rPr lang="en-US" dirty="0" smtClean="0"/>
              <a:t>2. Add 250mL water to each beaker.</a:t>
            </a:r>
          </a:p>
          <a:p>
            <a:r>
              <a:rPr lang="en-US" dirty="0" smtClean="0"/>
              <a:t>3. Measure out four different amounts of salt 5,10,15, and 20mL.</a:t>
            </a:r>
          </a:p>
          <a:p>
            <a:r>
              <a:rPr lang="en-US" dirty="0" smtClean="0"/>
              <a:t>4. Stir contents of each beaker to dissolve salt.</a:t>
            </a:r>
          </a:p>
          <a:p>
            <a:r>
              <a:rPr lang="en-US" dirty="0" smtClean="0"/>
              <a:t>5. Place each beaker on a hot plate. Heat until water boils. Use a thermometer  to find the boiling point of the water in each beaker.</a:t>
            </a:r>
          </a:p>
          <a:p>
            <a:r>
              <a:rPr lang="en-US" dirty="0" smtClean="0"/>
              <a:t>6. Record measurements.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the variables in the example experiment:</a:t>
            </a:r>
            <a:endParaRPr lang="en-US" dirty="0"/>
          </a:p>
        </p:txBody>
      </p:sp>
      <p:sp>
        <p:nvSpPr>
          <p:cNvPr id="3" name="Content Placeholder 2"/>
          <p:cNvSpPr>
            <a:spLocks noGrp="1"/>
          </p:cNvSpPr>
          <p:nvPr>
            <p:ph idx="1"/>
          </p:nvPr>
        </p:nvSpPr>
        <p:spPr/>
        <p:txBody>
          <a:bodyPr/>
          <a:lstStyle/>
          <a:p>
            <a:r>
              <a:rPr lang="en-US" dirty="0" smtClean="0"/>
              <a:t>The size of the beakers</a:t>
            </a:r>
          </a:p>
          <a:p>
            <a:r>
              <a:rPr lang="en-US" dirty="0" smtClean="0"/>
              <a:t>The volume of water used in each beaker</a:t>
            </a:r>
          </a:p>
          <a:p>
            <a:r>
              <a:rPr lang="en-US" dirty="0" smtClean="0"/>
              <a:t>The method used to heat the water</a:t>
            </a:r>
          </a:p>
          <a:p>
            <a:r>
              <a:rPr lang="en-US" dirty="0" smtClean="0"/>
              <a:t>The amount of salt added to each beaker.</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Variables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Independent variable – </a:t>
            </a:r>
            <a:r>
              <a:rPr lang="en-US" dirty="0" smtClean="0">
                <a:solidFill>
                  <a:srgbClr val="FF0000"/>
                </a:solidFill>
              </a:rPr>
              <a:t>is the factor that you change in order to find out what will happen</a:t>
            </a:r>
            <a:r>
              <a:rPr lang="en-US" dirty="0" smtClean="0"/>
              <a:t>. In the example experiment the independent  variable is the amount of salt placed in each beaker.</a:t>
            </a:r>
          </a:p>
          <a:p>
            <a:endParaRPr lang="en-US" dirty="0" smtClean="0"/>
          </a:p>
          <a:p>
            <a:r>
              <a:rPr lang="en-US" dirty="0" smtClean="0"/>
              <a:t>Dependent variable- </a:t>
            </a:r>
            <a:r>
              <a:rPr lang="en-US" dirty="0" smtClean="0">
                <a:solidFill>
                  <a:srgbClr val="FF0000"/>
                </a:solidFill>
              </a:rPr>
              <a:t>is a variable that can be affected by changes in the independent variable</a:t>
            </a:r>
            <a:r>
              <a:rPr lang="en-US" dirty="0" smtClean="0"/>
              <a:t>. The dependent variable in the example experiment is the boiling point of the water. You want to see if the boiling point changes depending on the amount of salt you add to the water.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Group</a:t>
            </a:r>
            <a:endParaRPr lang="en-US" dirty="0"/>
          </a:p>
        </p:txBody>
      </p:sp>
      <p:sp>
        <p:nvSpPr>
          <p:cNvPr id="3" name="Content Placeholder 2"/>
          <p:cNvSpPr>
            <a:spLocks noGrp="1"/>
          </p:cNvSpPr>
          <p:nvPr>
            <p:ph idx="1"/>
          </p:nvPr>
        </p:nvSpPr>
        <p:spPr/>
        <p:txBody>
          <a:bodyPr/>
          <a:lstStyle/>
          <a:p>
            <a:r>
              <a:rPr lang="en-US" dirty="0" smtClean="0"/>
              <a:t>The control group is a group used as a standard of comparison.</a:t>
            </a:r>
          </a:p>
          <a:p>
            <a:pPr>
              <a:buNone/>
            </a:pPr>
            <a:r>
              <a:rPr lang="en-US" dirty="0" smtClean="0"/>
              <a:t>Example: If you were studying the effects of a drug on mice, the control group would not get the drug.</a:t>
            </a:r>
          </a:p>
          <a:p>
            <a:pPr>
              <a:buNone/>
            </a:pPr>
            <a:r>
              <a:rPr lang="en-US" dirty="0" smtClean="0"/>
              <a:t>What is the control group in the example experiment?  </a:t>
            </a:r>
          </a:p>
          <a:p>
            <a:pPr>
              <a:buNone/>
            </a:pPr>
            <a:r>
              <a:rPr lang="en-US" dirty="0" smtClean="0"/>
              <a:t>Answer: The beaker of water with NO salt.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Group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The experimental group is the group that is exposed to changes in the independent variable</a:t>
            </a:r>
            <a:r>
              <a:rPr lang="en-US" dirty="0" smtClean="0"/>
              <a:t>. All other conditions are the same as those for the control group.</a:t>
            </a:r>
          </a:p>
          <a:p>
            <a:r>
              <a:rPr lang="en-US" dirty="0" smtClean="0"/>
              <a:t>The experimental group in the drug testing  would be the group of mice that received the drug.</a:t>
            </a:r>
          </a:p>
          <a:p>
            <a:r>
              <a:rPr lang="en-US" dirty="0" smtClean="0"/>
              <a:t>What does the experimental group with the water and salt include?</a:t>
            </a:r>
          </a:p>
          <a:p>
            <a:r>
              <a:rPr lang="en-US" dirty="0" smtClean="0"/>
              <a:t>The four beakers in which different amounts of salt have been added.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of Variables</a:t>
            </a:r>
            <a:endParaRPr lang="en-US" dirty="0"/>
          </a:p>
        </p:txBody>
      </p:sp>
      <p:sp>
        <p:nvSpPr>
          <p:cNvPr id="3" name="Content Placeholder 2"/>
          <p:cNvSpPr>
            <a:spLocks noGrp="1"/>
          </p:cNvSpPr>
          <p:nvPr>
            <p:ph idx="1"/>
          </p:nvPr>
        </p:nvSpPr>
        <p:spPr/>
        <p:txBody>
          <a:bodyPr/>
          <a:lstStyle/>
          <a:p>
            <a:r>
              <a:rPr lang="en-US" dirty="0" smtClean="0"/>
              <a:t>Having a control and an experimental group in an experiment helps make sure that only one variable is tested at a time.</a:t>
            </a:r>
          </a:p>
          <a:p>
            <a:r>
              <a:rPr lang="en-US" dirty="0" smtClean="0"/>
              <a:t>Testing only one variable makes it more likely that the results of the experiment are caused by that variable.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64</TotalTime>
  <Words>593</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Metro</vt:lpstr>
      <vt:lpstr>Slide 1</vt:lpstr>
      <vt:lpstr>Procedure</vt:lpstr>
      <vt:lpstr>Variable </vt:lpstr>
      <vt:lpstr>Example</vt:lpstr>
      <vt:lpstr>List of the variables in the example experiment:</vt:lpstr>
      <vt:lpstr>Two Types of Variables</vt:lpstr>
      <vt:lpstr>Control Group</vt:lpstr>
      <vt:lpstr>Experimental Group</vt:lpstr>
      <vt:lpstr>Testing of Variables</vt:lpstr>
      <vt:lpstr>Robin’s Egg Experiment</vt:lpstr>
      <vt:lpstr>Slide 11</vt:lpstr>
      <vt:lpstr>Trial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Regina Alred</dc:creator>
  <cp:lastModifiedBy>Administratr</cp:lastModifiedBy>
  <cp:revision>7</cp:revision>
  <dcterms:created xsi:type="dcterms:W3CDTF">2011-08-15T00:31:49Z</dcterms:created>
  <dcterms:modified xsi:type="dcterms:W3CDTF">2011-08-15T12:42:52Z</dcterms:modified>
</cp:coreProperties>
</file>