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9"/>
  </p:notesMasterIdLst>
  <p:sldIdLst>
    <p:sldId id="256" r:id="rId2"/>
    <p:sldId id="257" r:id="rId3"/>
    <p:sldId id="259" r:id="rId4"/>
    <p:sldId id="30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67" r:id="rId14"/>
    <p:sldId id="301" r:id="rId15"/>
    <p:sldId id="268" r:id="rId16"/>
    <p:sldId id="269" r:id="rId17"/>
    <p:sldId id="270" r:id="rId18"/>
    <p:sldId id="293" r:id="rId19"/>
    <p:sldId id="271" r:id="rId20"/>
    <p:sldId id="272" r:id="rId21"/>
    <p:sldId id="273" r:id="rId22"/>
    <p:sldId id="274" r:id="rId23"/>
    <p:sldId id="275" r:id="rId24"/>
    <p:sldId id="297" r:id="rId25"/>
    <p:sldId id="276" r:id="rId26"/>
    <p:sldId id="277" r:id="rId27"/>
    <p:sldId id="278" r:id="rId28"/>
    <p:sldId id="280" r:id="rId29"/>
    <p:sldId id="279" r:id="rId30"/>
    <p:sldId id="281" r:id="rId31"/>
    <p:sldId id="298" r:id="rId32"/>
    <p:sldId id="282" r:id="rId33"/>
    <p:sldId id="294" r:id="rId34"/>
    <p:sldId id="283" r:id="rId35"/>
    <p:sldId id="284" r:id="rId36"/>
    <p:sldId id="285" r:id="rId37"/>
    <p:sldId id="302" r:id="rId38"/>
    <p:sldId id="286" r:id="rId39"/>
    <p:sldId id="287" r:id="rId40"/>
    <p:sldId id="288" r:id="rId41"/>
    <p:sldId id="299" r:id="rId42"/>
    <p:sldId id="289" r:id="rId43"/>
    <p:sldId id="290" r:id="rId44"/>
    <p:sldId id="291" r:id="rId45"/>
    <p:sldId id="295" r:id="rId46"/>
    <p:sldId id="29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79" autoAdjust="0"/>
  </p:normalViewPr>
  <p:slideViewPr>
    <p:cSldViewPr>
      <p:cViewPr varScale="1">
        <p:scale>
          <a:sx n="97" d="100"/>
          <a:sy n="9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CD2F5-C153-44C1-8E57-27B8A8D0F4AA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720B-9318-4A05-80B4-482D4060A9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2131F-7051-41F9-AC0C-E204516C9A36}" type="slidenum">
              <a:rPr lang="en-US"/>
              <a:pPr/>
              <a:t>2</a:t>
            </a:fld>
            <a:endParaRPr lang="en-US"/>
          </a:p>
        </p:txBody>
      </p:sp>
      <p:sp>
        <p:nvSpPr>
          <p:cNvPr id="100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FA597-5AF5-4990-A54A-CE3D41B33025}" type="slidenum">
              <a:rPr lang="en-US"/>
              <a:pPr/>
              <a:t>11</a:t>
            </a:fld>
            <a:endParaRPr lang="en-US"/>
          </a:p>
        </p:txBody>
      </p:sp>
      <p:sp>
        <p:nvSpPr>
          <p:cNvPr id="99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30984-E14D-43E3-A6FA-8FBF7C2CE346}" type="slidenum">
              <a:rPr lang="en-US"/>
              <a:pPr/>
              <a:t>20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A9845-CC4D-43B9-BC83-44C51339E33F}" type="slidenum">
              <a:rPr lang="en-US"/>
              <a:pPr/>
              <a:t>36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8FDDEB-840D-49C3-B5A4-5B0F9DF1C4F3}" type="datetimeFigureOut">
              <a:rPr lang="en-US" smtClean="0"/>
              <a:pPr/>
              <a:t>10/21/2012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36D1730-7B7C-4385-B94E-730B75B8FD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Egyptian Civilization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u="sng" dirty="0" smtClean="0">
                <a:solidFill>
                  <a:schemeClr val="tx1"/>
                </a:solidFill>
              </a:rPr>
              <a:t>Geography and Ancient Egypt</a:t>
            </a:r>
          </a:p>
          <a:p>
            <a:r>
              <a:rPr lang="en-US" sz="3600" b="1" u="sng" dirty="0" smtClean="0">
                <a:solidFill>
                  <a:schemeClr val="tx1"/>
                </a:solidFill>
              </a:rPr>
              <a:t>Section </a:t>
            </a:r>
            <a:r>
              <a:rPr lang="en-US" sz="2800" b="1" u="sng" dirty="0" smtClean="0"/>
              <a:t>ONE </a:t>
            </a:r>
            <a:endParaRPr lang="en-US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Old Kingdom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Section Two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Old Kingdom</a:t>
            </a:r>
          </a:p>
        </p:txBody>
      </p:sp>
      <p:sp>
        <p:nvSpPr>
          <p:cNvPr id="994307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153400" cy="5029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3300"/>
                </a:solidFill>
                <a:latin typeface="Verdana" pitchFamily="34" charset="0"/>
              </a:rPr>
              <a:t>The Big Idea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  <a:latin typeface="Verdana" pitchFamily="34" charset="0"/>
              </a:rPr>
              <a:t>Egyptian government and religion </a:t>
            </a:r>
            <a:r>
              <a:rPr lang="en-US" sz="2400" b="1" dirty="0" smtClean="0">
                <a:solidFill>
                  <a:srgbClr val="003300"/>
                </a:solidFill>
                <a:latin typeface="Verdana" pitchFamily="34" charset="0"/>
              </a:rPr>
              <a:t>were closely connected </a:t>
            </a:r>
            <a:r>
              <a:rPr lang="en-US" sz="2400" b="1" dirty="0">
                <a:solidFill>
                  <a:srgbClr val="003300"/>
                </a:solidFill>
                <a:latin typeface="Verdana" pitchFamily="34" charset="0"/>
              </a:rPr>
              <a:t>during the Old Kingdom.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3300"/>
                </a:solidFill>
                <a:latin typeface="Verdana" pitchFamily="34" charset="0"/>
              </a:rPr>
              <a:t>Main Ideas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3300"/>
                </a:solidFill>
                <a:latin typeface="Verdana" pitchFamily="34" charset="0"/>
              </a:rPr>
              <a:t>In early Egyptian society, pharaohs ruled as gods and were at the top of the social structure.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3300"/>
                </a:solidFill>
                <a:latin typeface="Verdana" pitchFamily="34" charset="0"/>
              </a:rPr>
              <a:t>Religion shaped Egyptian life.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003300"/>
                </a:solidFill>
                <a:latin typeface="Verdana" pitchFamily="34" charset="0"/>
              </a:rPr>
              <a:t>The pyramids of Egypt were built as tombs for the pharaohs.</a:t>
            </a:r>
          </a:p>
        </p:txBody>
      </p:sp>
      <p:sp>
        <p:nvSpPr>
          <p:cNvPr id="99430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0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10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4311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92" name="Picture 8" descr="c4s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68375"/>
            <a:ext cx="7086600" cy="4495800"/>
          </a:xfrm>
          <a:prstGeom prst="rect">
            <a:avLst/>
          </a:prstGeom>
          <a:noFill/>
        </p:spPr>
      </p:pic>
      <p:sp>
        <p:nvSpPr>
          <p:cNvPr id="963594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447800"/>
          </a:xfrm>
          <a:noFill/>
          <a:ln/>
        </p:spPr>
        <p:txBody>
          <a:bodyPr>
            <a:noAutofit/>
          </a:bodyPr>
          <a:lstStyle/>
          <a:p>
            <a:r>
              <a:rPr lang="en-US" sz="2800" b="1" u="sng" dirty="0"/>
              <a:t>Main Idea 1: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In early Egyptian society, pharaohs ruled </a:t>
            </a:r>
            <a:r>
              <a:rPr lang="en-US" sz="2400" b="1" dirty="0" smtClean="0"/>
              <a:t>as </a:t>
            </a:r>
            <a:r>
              <a:rPr lang="en-US" sz="2400" b="1" dirty="0"/>
              <a:t>gods and were at the top of </a:t>
            </a:r>
            <a:r>
              <a:rPr lang="en-US" sz="2400" b="1" dirty="0" smtClean="0"/>
              <a:t>the </a:t>
            </a:r>
            <a:r>
              <a:rPr lang="en-US" sz="2400" b="1" dirty="0"/>
              <a:t>social structure.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133600"/>
            <a:ext cx="7924800" cy="4419600"/>
          </a:xfrm>
          <a:solidFill>
            <a:srgbClr val="FFFF99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The Old Kingdom was a period in which the Egyptians developed a system based on the belief that the pharaoh was both a king and a god.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As the population grew, social classes appeared.</a:t>
            </a:r>
          </a:p>
          <a:p>
            <a:pPr eaLnBrk="0" hangingPunct="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Egypt began to trade goods with its neighbors.</a:t>
            </a:r>
          </a:p>
        </p:txBody>
      </p:sp>
      <p:sp>
        <p:nvSpPr>
          <p:cNvPr id="99635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5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58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6359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1544" name="Picture 8" descr="c4s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267200" cy="64695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b="1" dirty="0"/>
              <a:t>Egyptian Society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447800"/>
            <a:ext cx="8229600" cy="4953000"/>
          </a:xfrm>
          <a:solidFill>
            <a:srgbClr val="FFFF99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solidFill>
                  <a:srgbClr val="003300"/>
                </a:solidFill>
              </a:rPr>
              <a:t>Social classes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Pharaohs ruled Egypt as gods.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Many nobles, or people from rich and powerful families, were officials and priests who helped run the government.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Scribes and craftspeople wrote and produced goods.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Farmers, servants, and slaves made up most of Egyptian society.</a:t>
            </a:r>
          </a:p>
        </p:txBody>
      </p:sp>
      <p:sp>
        <p:nvSpPr>
          <p:cNvPr id="99738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8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82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7383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2427288" cy="3733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The Egyptians had gods for nearly everything, including the sun, the sky, and the earth.  These gods would often mix human and animal forms.</a:t>
            </a:r>
          </a:p>
        </p:txBody>
      </p:sp>
      <p:sp>
        <p:nvSpPr>
          <p:cNvPr id="998403" name="Text Box 3"/>
          <p:cNvSpPr txBox="1">
            <a:spLocks noChangeArrowheads="1"/>
          </p:cNvSpPr>
          <p:nvPr/>
        </p:nvSpPr>
        <p:spPr bwMode="auto">
          <a:xfrm>
            <a:off x="3124200" y="2133600"/>
            <a:ext cx="2432050" cy="3733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Egyptian religion focused on the afterlife, or life after death.</a:t>
            </a:r>
          </a:p>
          <a:p>
            <a:pPr algn="l" eaLnBrk="1" hangingPunct="1"/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They believed that when a person died, his or her </a:t>
            </a:r>
            <a:r>
              <a:rPr lang="en-US" sz="2000" b="1" i="1" dirty="0">
                <a:solidFill>
                  <a:srgbClr val="FFFF99"/>
                </a:solidFill>
                <a:latin typeface="Verdana" pitchFamily="34" charset="0"/>
              </a:rPr>
              <a:t>ka </a:t>
            </a: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left the body and became a spirit.</a:t>
            </a:r>
            <a:endParaRPr lang="en-US" sz="2000" b="1" i="1" dirty="0">
              <a:solidFill>
                <a:srgbClr val="FFFF99"/>
              </a:solidFill>
              <a:latin typeface="Verdan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1800" b="0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99840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04825"/>
            <a:ext cx="8077200" cy="933450"/>
          </a:xfrm>
          <a:noFill/>
          <a:ln/>
        </p:spPr>
        <p:txBody>
          <a:bodyPr>
            <a:noAutofit/>
          </a:bodyPr>
          <a:lstStyle/>
          <a:p>
            <a:r>
              <a:rPr lang="en-US" sz="3600" b="1" u="sng" dirty="0"/>
              <a:t>Main Idea 2: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Religion shaped Egyptian life.</a:t>
            </a:r>
          </a:p>
        </p:txBody>
      </p:sp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984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984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98408" name="Rectangle 8"/>
          <p:cNvSpPr>
            <a:spLocks noChangeArrowheads="1"/>
          </p:cNvSpPr>
          <p:nvPr/>
        </p:nvSpPr>
        <p:spPr bwMode="auto">
          <a:xfrm>
            <a:off x="5721350" y="2133600"/>
            <a:ext cx="2432050" cy="3733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T</a:t>
            </a:r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hey developed embalming to preserve bodies and keep the link between the body and the spirit. The specially treated bodies wrapped in cloth were called mummies.</a:t>
            </a:r>
            <a:endParaRPr lang="en-US" sz="1800" b="1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998409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8412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8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402" grpId="0" animBg="1"/>
      <p:bldP spid="998403" grpId="0" animBg="1"/>
      <p:bldP spid="9984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2427288" cy="3733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Pyramids are huge stone tombs with four triangular sides that meet in a point on the top.  Historians are unsure how they were built</a:t>
            </a:r>
            <a:r>
              <a:rPr lang="en-US" sz="2000" b="0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99427" name="Text Box 3"/>
          <p:cNvSpPr txBox="1">
            <a:spLocks noChangeArrowheads="1"/>
          </p:cNvSpPr>
          <p:nvPr/>
        </p:nvSpPr>
        <p:spPr bwMode="auto">
          <a:xfrm>
            <a:off x="3124200" y="2133600"/>
            <a:ext cx="2432050" cy="3733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Pyramids displayed amazing engineering, or the application of scientific knowledge for practical purposes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994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47775"/>
          </a:xfrm>
          <a:noFill/>
          <a:ln/>
        </p:spPr>
        <p:txBody>
          <a:bodyPr>
            <a:noAutofit/>
          </a:bodyPr>
          <a:lstStyle/>
          <a:p>
            <a:r>
              <a:rPr lang="en-US" sz="3200" b="1" u="sng" dirty="0"/>
              <a:t>Main Idea 3: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The pyramids of Egypt were built </a:t>
            </a:r>
            <a:br>
              <a:rPr lang="en-US" sz="3200" b="1" dirty="0"/>
            </a:br>
            <a:r>
              <a:rPr lang="en-US" sz="3200" b="1" dirty="0"/>
              <a:t>as tombs for the pharaohs.</a:t>
            </a:r>
          </a:p>
        </p:txBody>
      </p:sp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994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99432" name="Rectangle 8"/>
          <p:cNvSpPr>
            <a:spLocks noChangeArrowheads="1"/>
          </p:cNvSpPr>
          <p:nvPr/>
        </p:nvSpPr>
        <p:spPr bwMode="auto">
          <a:xfrm>
            <a:off x="5721350" y="2133600"/>
            <a:ext cx="2432050" cy="3733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rgbClr val="FFFF99"/>
                </a:solidFill>
                <a:latin typeface="Verdana" pitchFamily="34" charset="0"/>
              </a:rPr>
              <a:t>The size and shape of the pyramids showed the importance of pharaohs. They were the people’s link to the gods, so the Egyptians wanted their spirits to be happy.</a:t>
            </a:r>
            <a:endParaRPr lang="en-US" sz="1600" b="1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999433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9434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9435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9436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9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9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26" grpId="0" animBg="1"/>
      <p:bldP spid="999427" grpId="0" animBg="1"/>
      <p:bldP spid="9994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8" name="Picture 8" descr="c4s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1109663"/>
            <a:ext cx="8391525" cy="4348162"/>
          </a:xfrm>
          <a:prstGeom prst="rect">
            <a:avLst/>
          </a:prstGeom>
          <a:noFill/>
        </p:spPr>
      </p:pic>
      <p:sp>
        <p:nvSpPr>
          <p:cNvPr id="967690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Middle &amp; New </a:t>
            </a:r>
            <a:r>
              <a:rPr lang="en-US" sz="6000" b="1" dirty="0" smtClean="0"/>
              <a:t>Kingdoms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tx1"/>
                </a:solidFill>
              </a:rPr>
              <a:t>Section </a:t>
            </a:r>
            <a:r>
              <a:rPr lang="en-US" sz="4800" b="1" u="sng" dirty="0" smtClean="0">
                <a:solidFill>
                  <a:schemeClr val="tx1"/>
                </a:solidFill>
              </a:rPr>
              <a:t>Three: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Geography and Ancient Egypt</a:t>
            </a:r>
          </a:p>
        </p:txBody>
      </p:sp>
      <p:sp>
        <p:nvSpPr>
          <p:cNvPr id="1000451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8077200" cy="5105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3300"/>
                </a:solidFill>
                <a:latin typeface="Verdana" pitchFamily="34" charset="0"/>
              </a:rPr>
              <a:t>The Big Idea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003300"/>
                </a:solidFill>
                <a:latin typeface="Verdana" pitchFamily="34" charset="0"/>
              </a:rPr>
              <a:t>The water, fertile soils, and protected setting of the Nile Valley allowed a great civilization to arise in Egypt around 3200 BC.</a:t>
            </a:r>
            <a:endParaRPr lang="en-US" sz="2400" dirty="0">
              <a:solidFill>
                <a:srgbClr val="003300"/>
              </a:solidFill>
              <a:latin typeface="Verdana" pitchFamily="34" charset="0"/>
            </a:endParaRP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003300"/>
                </a:solidFill>
                <a:latin typeface="Verdana" pitchFamily="34" charset="0"/>
              </a:rPr>
              <a:t>Main Ideas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3300"/>
                </a:solidFill>
                <a:latin typeface="Verdana" pitchFamily="34" charset="0"/>
              </a:rPr>
              <a:t>Egypt was called the gift of the Nile because the Nile River gave life to the desert.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3300"/>
                </a:solidFill>
                <a:latin typeface="Verdana" pitchFamily="34" charset="0"/>
              </a:rPr>
              <a:t>Civilization developed along the Nile after people began farming in this region. 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3300"/>
                </a:solidFill>
                <a:latin typeface="Verdana" pitchFamily="34" charset="0"/>
              </a:rPr>
              <a:t>Strong kings unified all of Egypt.</a:t>
            </a:r>
          </a:p>
        </p:txBody>
      </p:sp>
      <p:sp>
        <p:nvSpPr>
          <p:cNvPr id="10004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045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0454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0455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The Middle and New Kingdoms</a:t>
            </a:r>
          </a:p>
        </p:txBody>
      </p:sp>
      <p:sp>
        <p:nvSpPr>
          <p:cNvPr id="98611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4953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003300"/>
                </a:solidFill>
                <a:latin typeface="Verdana" pitchFamily="34" charset="0"/>
              </a:rPr>
              <a:t>The Big Idea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During the Middle and New Kingdoms, order and greatness were restored in Egypt.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003300"/>
                </a:solidFill>
                <a:latin typeface="Verdana" pitchFamily="34" charset="0"/>
              </a:rPr>
              <a:t>Main Ideas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The Middle Kingdom was a period of stable government between periods of disorder.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In the New Kingdom, Egyptian trade and military power reached their peak, but Egypt’s greatness did not last.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Work and daily life were different for each of Egypt’s social classes.</a:t>
            </a:r>
          </a:p>
        </p:txBody>
      </p:sp>
      <p:sp>
        <p:nvSpPr>
          <p:cNvPr id="98611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8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9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Text Box 2"/>
          <p:cNvSpPr txBox="1">
            <a:spLocks noChangeArrowheads="1"/>
          </p:cNvSpPr>
          <p:nvPr/>
        </p:nvSpPr>
        <p:spPr bwMode="auto">
          <a:xfrm>
            <a:off x="762000" y="2133600"/>
            <a:ext cx="2427288" cy="3733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Following a period of competition for power between the nobles and the pharaohs, the Middle Kingdom began.</a:t>
            </a:r>
          </a:p>
        </p:txBody>
      </p:sp>
      <p:sp>
        <p:nvSpPr>
          <p:cNvPr id="988163" name="Text Box 3"/>
          <p:cNvSpPr txBox="1">
            <a:spLocks noChangeArrowheads="1"/>
          </p:cNvSpPr>
          <p:nvPr/>
        </p:nvSpPr>
        <p:spPr bwMode="auto">
          <a:xfrm>
            <a:off x="3276600" y="2133600"/>
            <a:ext cx="2432050" cy="3733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0">
                <a:solidFill>
                  <a:srgbClr val="FFFF99"/>
                </a:solidFill>
                <a:latin typeface="Verdana" pitchFamily="34" charset="0"/>
              </a:rPr>
              <a:t>Egypt fell into disorder around 1750 BC.  A group called the Hyksos invaded and ruled the region for </a:t>
            </a:r>
          </a:p>
          <a:p>
            <a:pPr algn="l" eaLnBrk="1" hangingPunct="1"/>
            <a:r>
              <a:rPr lang="en-US" sz="1800" b="0">
                <a:solidFill>
                  <a:srgbClr val="FFFF99"/>
                </a:solidFill>
                <a:latin typeface="Verdana" pitchFamily="34" charset="0"/>
              </a:rPr>
              <a:t>200 years.</a:t>
            </a:r>
          </a:p>
        </p:txBody>
      </p:sp>
      <p:sp>
        <p:nvSpPr>
          <p:cNvPr id="9881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92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1: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The Middle Kingdom was a period of stable government between periods of disorder</a:t>
            </a:r>
            <a:r>
              <a:rPr lang="en-US" sz="2400" dirty="0"/>
              <a:t>.</a:t>
            </a:r>
          </a:p>
        </p:txBody>
      </p:sp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881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88168" name="Rectangle 8"/>
          <p:cNvSpPr>
            <a:spLocks noChangeArrowheads="1"/>
          </p:cNvSpPr>
          <p:nvPr/>
        </p:nvSpPr>
        <p:spPr bwMode="auto">
          <a:xfrm>
            <a:off x="5867400" y="2133600"/>
            <a:ext cx="2432050" cy="3733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The Egyptians fought back, and </a:t>
            </a:r>
            <a:r>
              <a:rPr lang="en-US" sz="1800" b="0" dirty="0" err="1">
                <a:solidFill>
                  <a:srgbClr val="FFFF99"/>
                </a:solidFill>
                <a:latin typeface="Verdana" pitchFamily="34" charset="0"/>
              </a:rPr>
              <a:t>Ahmose</a:t>
            </a: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 of Thebes declared himself king and drove the </a:t>
            </a:r>
            <a:r>
              <a:rPr lang="en-US" sz="1800" b="0" dirty="0" err="1">
                <a:solidFill>
                  <a:srgbClr val="FFFF99"/>
                </a:solidFill>
                <a:latin typeface="Verdana" pitchFamily="34" charset="0"/>
              </a:rPr>
              <a:t>Hyksos</a:t>
            </a: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 out of Egypt, beginning the New Kingdom.</a:t>
            </a:r>
          </a:p>
        </p:txBody>
      </p:sp>
      <p:sp>
        <p:nvSpPr>
          <p:cNvPr id="988169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817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817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8172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8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8162" grpId="0" animBg="1"/>
      <p:bldP spid="988163" grpId="0" animBg="1"/>
      <p:bldP spid="98816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8288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2: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In the New Kingdom, Egyptian trade and military power reached their peak, but Egypt’s greatness did not last.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9891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209800"/>
            <a:ext cx="8077200" cy="4267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Fearing future invasions, the Egyptians took control of all possible invasion routes into the kingdom.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Egypt took over vast lands and was the leading military power in the area.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Egypt became rich because of the lands it conquered.</a:t>
            </a:r>
          </a:p>
        </p:txBody>
      </p:sp>
      <p:sp>
        <p:nvSpPr>
          <p:cNvPr id="98918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918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9190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9191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1" dirty="0"/>
              <a:t>Growth and Effects of Trade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447800"/>
            <a:ext cx="8077200" cy="5029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Conquests brought traders into contact with distant lands, and trade routes, or paths followed by traders, developed.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Queen Hatshepsut encouraged trade and used the profits to support the arts and architecture.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Led by Ramses the Great, Egypt fought invaders for many years, leaving their empire diminished.</a:t>
            </a:r>
          </a:p>
        </p:txBody>
      </p:sp>
      <p:sp>
        <p:nvSpPr>
          <p:cNvPr id="990212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4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0215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616" name="Picture 8" descr="c4s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181601" cy="6219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92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3: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Work and daily life were different for each of Egypt’s social classes.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133600"/>
            <a:ext cx="8077200" cy="42672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The complex society required people to take on many different kinds of jobs.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Family life was very important in Egyptian society, and most Egyptians lived in their own homes.</a:t>
            </a:r>
          </a:p>
          <a:p>
            <a:pPr marL="685800" lvl="1" indent="-228600"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Women had many legal rights, including owning property, making contracts, and divorcing their husbands. </a:t>
            </a:r>
          </a:p>
        </p:txBody>
      </p:sp>
      <p:sp>
        <p:nvSpPr>
          <p:cNvPr id="99123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37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38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1239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2432050" cy="4405313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Scribes</a:t>
            </a:r>
            <a:endParaRPr lang="en-US" sz="2000" u="sng" dirty="0">
              <a:solidFill>
                <a:srgbClr val="FFFF99"/>
              </a:solidFill>
              <a:latin typeface="Verdan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000" b="0" dirty="0">
                <a:solidFill>
                  <a:srgbClr val="FFFF99"/>
                </a:solidFill>
                <a:latin typeface="Verdana" pitchFamily="34" charset="0"/>
              </a:rPr>
              <a:t>Few people were more respected than scribes. They did not have to pay taxes, and many became wealthy</a:t>
            </a: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92259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2432050" cy="4405313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Artisans, Artists, and Architects</a:t>
            </a:r>
            <a:endParaRPr lang="en-US" sz="2000" b="0" u="sng" dirty="0">
              <a:solidFill>
                <a:srgbClr val="FFFF99"/>
              </a:solidFill>
              <a:latin typeface="Verdan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2000" b="0" dirty="0">
                <a:solidFill>
                  <a:srgbClr val="FFFF99"/>
                </a:solidFill>
                <a:latin typeface="Verdana" pitchFamily="34" charset="0"/>
              </a:rPr>
              <a:t>These jobs required advanced skills and were also very admired in Egypt.</a:t>
            </a:r>
          </a:p>
        </p:txBody>
      </p:sp>
      <p:sp>
        <p:nvSpPr>
          <p:cNvPr id="9922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Egyptian Jobs</a:t>
            </a:r>
          </a:p>
        </p:txBody>
      </p:sp>
      <p:pic>
        <p:nvPicPr>
          <p:cNvPr id="9922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922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922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92264" name="Rectangle 8"/>
          <p:cNvSpPr>
            <a:spLocks noChangeArrowheads="1"/>
          </p:cNvSpPr>
          <p:nvPr/>
        </p:nvSpPr>
        <p:spPr bwMode="auto">
          <a:xfrm>
            <a:off x="5721350" y="1452563"/>
            <a:ext cx="2432050" cy="4405312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99"/>
                </a:solidFill>
                <a:latin typeface="Verdana" pitchFamily="34" charset="0"/>
              </a:rPr>
              <a:t>Merchants and Traders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000" b="0" dirty="0">
                <a:solidFill>
                  <a:srgbClr val="FFFF99"/>
                </a:solidFill>
                <a:latin typeface="Verdana" pitchFamily="34" charset="0"/>
              </a:rPr>
              <a:t>Although trade was important, few held these positions. Some had to travel very long distances to buy and sell goods</a:t>
            </a: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99226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226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2267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2268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2258" grpId="0" animBg="1"/>
      <p:bldP spid="992259" grpId="0" animBg="1"/>
      <p:bldP spid="9922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2427288" cy="4405313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 dirty="0">
                <a:solidFill>
                  <a:srgbClr val="FFFF99"/>
                </a:solidFill>
                <a:latin typeface="Verdana" pitchFamily="34" charset="0"/>
              </a:rPr>
              <a:t>Soldiers</a:t>
            </a:r>
            <a:endParaRPr lang="en-US" sz="1800" u="sng" dirty="0">
              <a:solidFill>
                <a:srgbClr val="FFFF99"/>
              </a:solidFill>
              <a:latin typeface="Verdan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Egypt created a permanent army that offered soldiers a chance to rise in social status and receive land as payment.</a:t>
            </a:r>
          </a:p>
        </p:txBody>
      </p:sp>
      <p:sp>
        <p:nvSpPr>
          <p:cNvPr id="993283" name="Text Box 3"/>
          <p:cNvSpPr txBox="1">
            <a:spLocks noChangeArrowheads="1"/>
          </p:cNvSpPr>
          <p:nvPr/>
        </p:nvSpPr>
        <p:spPr bwMode="auto">
          <a:xfrm>
            <a:off x="3124200" y="1452563"/>
            <a:ext cx="2432050" cy="4405312"/>
          </a:xfrm>
          <a:prstGeom prst="rect">
            <a:avLst/>
          </a:prstGeom>
          <a:solidFill>
            <a:srgbClr val="669966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>
                <a:solidFill>
                  <a:srgbClr val="FFFF99"/>
                </a:solidFill>
                <a:latin typeface="Verdana" pitchFamily="34" charset="0"/>
              </a:rPr>
              <a:t>Farmers and Other Peasants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0">
                <a:solidFill>
                  <a:srgbClr val="FFFF99"/>
                </a:solidFill>
                <a:latin typeface="Verdana" pitchFamily="34" charset="0"/>
              </a:rPr>
              <a:t>This group made up the vast majority of the population.  They grew crops to support their families and to pay taxes.</a:t>
            </a:r>
          </a:p>
        </p:txBody>
      </p:sp>
      <p:sp>
        <p:nvSpPr>
          <p:cNvPr id="9932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Additional Egyptian Jobs</a:t>
            </a:r>
          </a:p>
        </p:txBody>
      </p:sp>
      <p:pic>
        <p:nvPicPr>
          <p:cNvPr id="993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932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932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93288" name="Rectangle 8"/>
          <p:cNvSpPr>
            <a:spLocks noChangeArrowheads="1"/>
          </p:cNvSpPr>
          <p:nvPr/>
        </p:nvSpPr>
        <p:spPr bwMode="auto">
          <a:xfrm>
            <a:off x="5721350" y="1452563"/>
            <a:ext cx="2432050" cy="4405312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1800">
                <a:solidFill>
                  <a:srgbClr val="FFFF99"/>
                </a:solidFill>
                <a:latin typeface="Verdana" pitchFamily="34" charset="0"/>
              </a:rPr>
              <a:t>Slaves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800" b="0">
                <a:solidFill>
                  <a:srgbClr val="FFFF99"/>
                </a:solidFill>
                <a:latin typeface="Verdana" pitchFamily="34" charset="0"/>
              </a:rPr>
              <a:t>Slaves were usually criminals or prisoners.  They had some legal rights, however.</a:t>
            </a:r>
          </a:p>
        </p:txBody>
      </p:sp>
      <p:sp>
        <p:nvSpPr>
          <p:cNvPr id="993289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0" name="Rectangl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3292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2" grpId="0" animBg="1"/>
      <p:bldP spid="993283" grpId="0" animBg="1"/>
      <p:bldP spid="993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Egyptian Achievements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tx1"/>
                </a:solidFill>
              </a:rPr>
              <a:t>Section Four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Egyptian Achievements</a:t>
            </a:r>
          </a:p>
        </p:txBody>
      </p:sp>
      <p:sp>
        <p:nvSpPr>
          <p:cNvPr id="982018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3400" y="1447800"/>
            <a:ext cx="8077200" cy="52578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003300"/>
                </a:solidFill>
              </a:rPr>
              <a:t>The Big Idea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3300"/>
                </a:solidFill>
              </a:rPr>
              <a:t>The Egyptians made lasting achievements in writing, </a:t>
            </a:r>
            <a:r>
              <a:rPr lang="en-US" sz="2800" b="1" dirty="0" smtClean="0">
                <a:solidFill>
                  <a:srgbClr val="003300"/>
                </a:solidFill>
              </a:rPr>
              <a:t>architecture</a:t>
            </a:r>
            <a:r>
              <a:rPr lang="en-US" sz="2800" b="1" dirty="0">
                <a:solidFill>
                  <a:srgbClr val="003300"/>
                </a:solidFill>
              </a:rPr>
              <a:t>, and art.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003300"/>
                </a:solidFill>
              </a:rPr>
              <a:t>Main Ideas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The Egyptians developed a writing system using hieroglyphics.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The Egyptians created magnificent temples, tombs, and </a:t>
            </a:r>
            <a:r>
              <a:rPr lang="en-US" sz="2800" b="1" dirty="0" smtClean="0">
                <a:solidFill>
                  <a:srgbClr val="003300"/>
                </a:solidFill>
              </a:rPr>
              <a:t>works </a:t>
            </a:r>
            <a:r>
              <a:rPr lang="en-US" sz="2800" b="1" dirty="0">
                <a:solidFill>
                  <a:srgbClr val="003300"/>
                </a:solidFill>
              </a:rPr>
              <a:t>of art.</a:t>
            </a:r>
            <a:endParaRPr lang="en-US" sz="1800" b="1" dirty="0">
              <a:solidFill>
                <a:srgbClr val="003300"/>
              </a:solidFill>
            </a:endParaRPr>
          </a:p>
        </p:txBody>
      </p:sp>
      <p:sp>
        <p:nvSpPr>
          <p:cNvPr id="98202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2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22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2023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9200"/>
          </a:xfrm>
          <a:noFill/>
          <a:ln/>
        </p:spPr>
        <p:txBody>
          <a:bodyPr>
            <a:noAutofit/>
          </a:bodyPr>
          <a:lstStyle/>
          <a:p>
            <a:r>
              <a:rPr lang="en-US" sz="2800" b="1" u="sng" dirty="0"/>
              <a:t>Main Idea 1: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Egypt was called the gift of the Nile because the Nile River gave life to the desert.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2514600"/>
            <a:ext cx="8229600" cy="2895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00"/>
                </a:solidFill>
              </a:rPr>
              <a:t>The Nile River brought life to Egypt and allowed it to thrive.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00"/>
                </a:solidFill>
              </a:rPr>
              <a:t>Biannual flooding of the Nile made farming possible.</a:t>
            </a:r>
          </a:p>
        </p:txBody>
      </p:sp>
      <p:sp>
        <p:nvSpPr>
          <p:cNvPr id="100250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2501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2502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2503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28725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1: 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The Egyptians developed a writing </a:t>
            </a:r>
            <a:r>
              <a:rPr lang="en-US" sz="2800" b="1" dirty="0" smtClean="0"/>
              <a:t>system </a:t>
            </a:r>
            <a:r>
              <a:rPr lang="en-US" sz="2800" b="1" dirty="0"/>
              <a:t>using hieroglyphics.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685800" y="2133600"/>
            <a:ext cx="3582988" cy="4267200"/>
          </a:xfrm>
          <a:solidFill>
            <a:srgbClr val="336633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Hieroglyphics was the Egyptian writing system.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Egyptians learned to write hieroglyphics on </a:t>
            </a:r>
            <a:r>
              <a:rPr lang="en-US" sz="2400" b="1" dirty="0">
                <a:solidFill>
                  <a:srgbClr val="FFFF99"/>
                </a:solidFill>
              </a:rPr>
              <a:t>papyrus</a:t>
            </a:r>
            <a:r>
              <a:rPr lang="en-US" sz="2400" dirty="0">
                <a:solidFill>
                  <a:srgbClr val="FFFF99"/>
                </a:solidFill>
              </a:rPr>
              <a:t>, a long-lasting,</a:t>
            </a:r>
            <a:r>
              <a:rPr lang="en-US" sz="2400" b="1" dirty="0">
                <a:solidFill>
                  <a:srgbClr val="FFFF99"/>
                </a:solidFill>
              </a:rPr>
              <a:t> </a:t>
            </a:r>
            <a:r>
              <a:rPr lang="en-US" sz="2400" dirty="0" smtClean="0">
                <a:solidFill>
                  <a:srgbClr val="FFFF99"/>
                </a:solidFill>
              </a:rPr>
              <a:t>paper like </a:t>
            </a:r>
            <a:r>
              <a:rPr lang="en-US" sz="2400" dirty="0">
                <a:solidFill>
                  <a:srgbClr val="FFFF99"/>
                </a:solidFill>
              </a:rPr>
              <a:t>material made from reeds.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Scribes wrote on papyrus using brushes and ink.</a:t>
            </a:r>
          </a:p>
        </p:txBody>
      </p:sp>
      <p:sp>
        <p:nvSpPr>
          <p:cNvPr id="983044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0413" y="2133600"/>
            <a:ext cx="3582987" cy="4267200"/>
          </a:xfrm>
          <a:solidFill>
            <a:srgbClr val="336633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Historians learned how to read hieroglyphics after discovering the </a:t>
            </a:r>
            <a:r>
              <a:rPr lang="en-US" sz="2400" b="1" dirty="0">
                <a:solidFill>
                  <a:srgbClr val="FFFF99"/>
                </a:solidFill>
              </a:rPr>
              <a:t>Rosetta Stone</a:t>
            </a:r>
            <a:r>
              <a:rPr lang="en-US" sz="2400" dirty="0">
                <a:solidFill>
                  <a:srgbClr val="FFFF99"/>
                </a:solidFill>
              </a:rPr>
              <a:t>, which was written in three languages.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Hieroglyphics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A later form of Egyptian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FF99"/>
                </a:solidFill>
              </a:rPr>
              <a:t>Greek</a:t>
            </a:r>
          </a:p>
        </p:txBody>
      </p:sp>
      <p:pic>
        <p:nvPicPr>
          <p:cNvPr id="983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830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sp>
        <p:nvSpPr>
          <p:cNvPr id="98304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48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49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050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43" grpId="0" animBg="1"/>
      <p:bldP spid="9830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41" name="Picture 9" descr="c4s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74" y="762000"/>
            <a:ext cx="8058225" cy="5518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2209800" cy="43434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  <a:latin typeface="Verdana" pitchFamily="34" charset="0"/>
              </a:rPr>
              <a:t>Egyptians believed the massive temples were homes of the gods.  </a:t>
            </a:r>
          </a:p>
        </p:txBody>
      </p:sp>
      <p:sp>
        <p:nvSpPr>
          <p:cNvPr id="984067" name="Text Box 3"/>
          <p:cNvSpPr txBox="1">
            <a:spLocks noChangeArrowheads="1"/>
          </p:cNvSpPr>
          <p:nvPr/>
        </p:nvSpPr>
        <p:spPr bwMode="auto">
          <a:xfrm>
            <a:off x="2895600" y="2133600"/>
            <a:ext cx="2432050" cy="4343400"/>
          </a:xfrm>
          <a:prstGeom prst="rect">
            <a:avLst/>
          </a:prstGeom>
          <a:solidFill>
            <a:srgbClr val="669966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  <a:latin typeface="Verdana" pitchFamily="34" charset="0"/>
              </a:rPr>
              <a:t>People visited to worship, offer gifts to the gods, and ask for favors.</a:t>
            </a:r>
          </a:p>
        </p:txBody>
      </p:sp>
      <p:sp>
        <p:nvSpPr>
          <p:cNvPr id="98406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3716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2: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The Egyptians created magnificent temples, tombs, and works of art.</a:t>
            </a:r>
          </a:p>
        </p:txBody>
      </p:sp>
      <p:pic>
        <p:nvPicPr>
          <p:cNvPr id="9840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840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840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84072" name="Rectangle 8"/>
          <p:cNvSpPr>
            <a:spLocks noChangeArrowheads="1"/>
          </p:cNvSpPr>
          <p:nvPr/>
        </p:nvSpPr>
        <p:spPr bwMode="auto">
          <a:xfrm>
            <a:off x="5486400" y="2133600"/>
            <a:ext cx="2667000" cy="43434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eaLnBrk="1" hangingPunct="1">
              <a:spcBef>
                <a:spcPct val="30000"/>
              </a:spcBef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Temples had</a:t>
            </a:r>
          </a:p>
          <a:p>
            <a:pPr marL="228600" indent="-228600" algn="l" eaLnBrk="1" hangingPunct="1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Stone sphinxes and other statues</a:t>
            </a:r>
          </a:p>
          <a:p>
            <a:pPr marL="228600" indent="-228600" algn="l" eaLnBrk="1" hangingPunct="1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An obelisk: a tall, four-sided pillar that is pointed at the top</a:t>
            </a:r>
          </a:p>
          <a:p>
            <a:pPr marL="228600" indent="-228600" algn="l" eaLnBrk="1" hangingPunct="1">
              <a:spcBef>
                <a:spcPct val="30000"/>
              </a:spcBef>
              <a:buFontTx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Painted walls and columns that also had hieroglyphics</a:t>
            </a:r>
          </a:p>
        </p:txBody>
      </p:sp>
      <p:sp>
        <p:nvSpPr>
          <p:cNvPr id="984073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5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4076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4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4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6" grpId="0" animBg="1"/>
      <p:bldP spid="984067" grpId="0" animBg="1"/>
      <p:bldP spid="98407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8712" name="Picture 8" descr="c4s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380999"/>
            <a:ext cx="6858000" cy="62365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3875"/>
            <a:ext cx="8077200" cy="542925"/>
          </a:xfrm>
          <a:noFill/>
          <a:ln/>
        </p:spPr>
        <p:txBody>
          <a:bodyPr/>
          <a:lstStyle/>
          <a:p>
            <a:r>
              <a:rPr lang="en-US" sz="4400" b="1" dirty="0"/>
              <a:t>Egyptian art filled tombs.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33400" y="1676400"/>
            <a:ext cx="3582988" cy="41910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Egyptian art was filled with lively, colorful scenes.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Art showed historical events, everyday life, and religious events.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Painting had a distinctive style in which people’s heads and legs are always seen from the side, but upper bodies are shown straight on.</a:t>
            </a:r>
          </a:p>
        </p:txBody>
      </p:sp>
      <p:sp>
        <p:nvSpPr>
          <p:cNvPr id="985092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0413" y="1676400"/>
            <a:ext cx="3582987" cy="4191000"/>
          </a:xfrm>
          <a:solidFill>
            <a:srgbClr val="336633"/>
          </a:solidFill>
          <a:ln algn="ctr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spcBef>
                <a:spcPct val="50000"/>
              </a:spcBef>
              <a:buFontTx/>
              <a:buNone/>
            </a:pPr>
            <a:r>
              <a:rPr lang="en-US" sz="2000" b="1" dirty="0">
                <a:solidFill>
                  <a:srgbClr val="FFFF99"/>
                </a:solidFill>
              </a:rPr>
              <a:t>Tombs contained work such as: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Art and hieroglyphics on walls and columns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Stone statues and carvings 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Egyptians were skilled stoneworkers.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b="1" dirty="0">
                <a:solidFill>
                  <a:srgbClr val="FFFF99"/>
                </a:solidFill>
              </a:rPr>
              <a:t>Jewelry</a:t>
            </a:r>
          </a:p>
        </p:txBody>
      </p:sp>
      <p:pic>
        <p:nvPicPr>
          <p:cNvPr id="985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9850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sp>
        <p:nvSpPr>
          <p:cNvPr id="985095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096" name="Rectangl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097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5098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1" grpId="0" animBg="1"/>
      <p:bldP spid="98509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Ancient Kush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chemeClr val="tx1"/>
                </a:solidFill>
              </a:rPr>
              <a:t>Section Five</a:t>
            </a:r>
            <a:endParaRPr lang="en-US" sz="44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Ancient Kush</a:t>
            </a:r>
          </a:p>
        </p:txBody>
      </p:sp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077200" cy="51816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003300"/>
                </a:solidFill>
                <a:latin typeface="Verdana" pitchFamily="34" charset="0"/>
              </a:rPr>
              <a:t>The Big Idea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The kingdom of Kush, which arose south of Egypt in a land called </a:t>
            </a:r>
            <a:r>
              <a:rPr lang="en-US" sz="2000" b="1" dirty="0" err="1">
                <a:solidFill>
                  <a:srgbClr val="003300"/>
                </a:solidFill>
                <a:latin typeface="Verdana" pitchFamily="34" charset="0"/>
              </a:rPr>
              <a:t>Nubia</a:t>
            </a: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, developed an advanced civilization </a:t>
            </a:r>
            <a:r>
              <a:rPr lang="en-US" sz="2000" b="1" dirty="0" smtClean="0">
                <a:solidFill>
                  <a:srgbClr val="003300"/>
                </a:solidFill>
                <a:latin typeface="Verdana" pitchFamily="34" charset="0"/>
              </a:rPr>
              <a:t> with </a:t>
            </a: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a large trading network.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sz="2000" b="1" u="sng" dirty="0">
                <a:solidFill>
                  <a:srgbClr val="003300"/>
                </a:solidFill>
                <a:latin typeface="Verdana" pitchFamily="34" charset="0"/>
              </a:rPr>
              <a:t>Main Ideas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The geography of early </a:t>
            </a:r>
            <a:r>
              <a:rPr lang="en-US" sz="2000" b="1" dirty="0" err="1">
                <a:solidFill>
                  <a:srgbClr val="003300"/>
                </a:solidFill>
                <a:latin typeface="Verdana" pitchFamily="34" charset="0"/>
              </a:rPr>
              <a:t>Nubia</a:t>
            </a: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 helped civilization develop there.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Kush and Egypt traded, but they also fought.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Later Kush became a trading power with a unique culture.</a:t>
            </a: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3300"/>
                </a:solidFill>
                <a:latin typeface="Verdana" pitchFamily="34" charset="0"/>
              </a:rPr>
              <a:t>Both internal and external factors led to the decline of Kush.</a:t>
            </a:r>
          </a:p>
        </p:txBody>
      </p:sp>
      <p:sp>
        <p:nvSpPr>
          <p:cNvPr id="97280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07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68" name="Picture 8" descr="c4s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6560"/>
            <a:ext cx="5410200" cy="6551874"/>
          </a:xfrm>
          <a:prstGeom prst="rect">
            <a:avLst/>
          </a:prstGeom>
          <a:noFill/>
        </p:spPr>
      </p:pic>
      <p:sp>
        <p:nvSpPr>
          <p:cNvPr id="962569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13716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1: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The geography of early </a:t>
            </a:r>
            <a:r>
              <a:rPr lang="en-US" sz="2800" b="1" dirty="0" err="1"/>
              <a:t>Nubia</a:t>
            </a:r>
            <a:r>
              <a:rPr lang="en-US" sz="2800" b="1" dirty="0"/>
              <a:t> helped civilization develop there.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133600"/>
            <a:ext cx="8077200" cy="4343400"/>
          </a:xfrm>
          <a:solidFill>
            <a:srgbClr val="FFFF99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A group of people called the </a:t>
            </a:r>
            <a:r>
              <a:rPr lang="en-US" sz="3200" b="1" dirty="0" err="1">
                <a:solidFill>
                  <a:srgbClr val="003300"/>
                </a:solidFill>
              </a:rPr>
              <a:t>Kushites</a:t>
            </a:r>
            <a:r>
              <a:rPr lang="en-US" sz="3200" b="1" dirty="0">
                <a:solidFill>
                  <a:srgbClr val="003300"/>
                </a:solidFill>
              </a:rPr>
              <a:t> settled in a region now called </a:t>
            </a:r>
            <a:r>
              <a:rPr lang="en-US" sz="3200" b="1" dirty="0" err="1">
                <a:solidFill>
                  <a:srgbClr val="003300"/>
                </a:solidFill>
              </a:rPr>
              <a:t>Nubia</a:t>
            </a:r>
            <a:r>
              <a:rPr lang="en-US" sz="3200" b="1" dirty="0">
                <a:solidFill>
                  <a:srgbClr val="003300"/>
                </a:solidFill>
              </a:rPr>
              <a:t> and established the first large kingdom in the interior of Africa.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</a:rPr>
              <a:t>The development of the </a:t>
            </a:r>
            <a:r>
              <a:rPr lang="en-US" sz="3200" b="1" dirty="0" err="1">
                <a:solidFill>
                  <a:srgbClr val="003300"/>
                </a:solidFill>
              </a:rPr>
              <a:t>Kushite</a:t>
            </a:r>
            <a:r>
              <a:rPr lang="en-US" sz="3200" b="1" dirty="0">
                <a:solidFill>
                  <a:srgbClr val="003300"/>
                </a:solidFill>
              </a:rPr>
              <a:t> civilization was greatly influenced by the geography of </a:t>
            </a:r>
            <a:r>
              <a:rPr lang="en-US" sz="3200" b="1" dirty="0" err="1">
                <a:solidFill>
                  <a:srgbClr val="003300"/>
                </a:solidFill>
              </a:rPr>
              <a:t>Nubia</a:t>
            </a:r>
            <a:r>
              <a:rPr lang="en-US" sz="3200" b="1" dirty="0">
                <a:solidFill>
                  <a:srgbClr val="003300"/>
                </a:solidFill>
              </a:rPr>
              <a:t>, especially the role played by the Nile River.</a:t>
            </a:r>
          </a:p>
        </p:txBody>
      </p:sp>
      <p:sp>
        <p:nvSpPr>
          <p:cNvPr id="974852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4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4855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400" b="1" dirty="0" err="1"/>
              <a:t>Nubia</a:t>
            </a:r>
            <a:endParaRPr lang="en-US" sz="4400" b="1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533400" y="1524000"/>
            <a:ext cx="3582988" cy="5029200"/>
          </a:xfrm>
          <a:solidFill>
            <a:srgbClr val="336633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</a:rPr>
              <a:t>Ancient </a:t>
            </a:r>
            <a:r>
              <a:rPr lang="en-US" sz="2400" b="1" dirty="0" err="1">
                <a:solidFill>
                  <a:srgbClr val="FFFF99"/>
                </a:solidFill>
              </a:rPr>
              <a:t>Nubia</a:t>
            </a:r>
            <a:r>
              <a:rPr lang="en-US" sz="2400" b="1" dirty="0">
                <a:solidFill>
                  <a:srgbClr val="FFFF99"/>
                </a:solidFill>
              </a:rPr>
              <a:t> was fertile due to annual flooding.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</a:rPr>
              <a:t>It was rich in valuable minerals that contributed to its wealth.</a:t>
            </a:r>
          </a:p>
          <a:p>
            <a:pPr marL="685800" lvl="1" indent="-228600"/>
            <a:r>
              <a:rPr lang="en-US" sz="2400" b="1" dirty="0">
                <a:solidFill>
                  <a:srgbClr val="FFFF99"/>
                </a:solidFill>
              </a:rPr>
              <a:t>Gold</a:t>
            </a:r>
          </a:p>
          <a:p>
            <a:pPr marL="685800" lvl="1" indent="-228600"/>
            <a:r>
              <a:rPr lang="en-US" sz="2400" b="1" dirty="0">
                <a:solidFill>
                  <a:srgbClr val="FFFF99"/>
                </a:solidFill>
              </a:rPr>
              <a:t>Copper</a:t>
            </a:r>
          </a:p>
          <a:p>
            <a:pPr marL="685800" lvl="1" indent="-228600"/>
            <a:r>
              <a:rPr lang="en-US" sz="2400" b="1" dirty="0">
                <a:solidFill>
                  <a:srgbClr val="FFFF99"/>
                </a:solidFill>
              </a:rPr>
              <a:t>Stone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572000" y="1447800"/>
            <a:ext cx="3582988" cy="5029200"/>
          </a:xfrm>
          <a:solidFill>
            <a:srgbClr val="336633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</a:rPr>
              <a:t>Farmers thrived there, and one became the king of a region he called Kush.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99"/>
                </a:solidFill>
              </a:rPr>
              <a:t>The capital city of </a:t>
            </a:r>
            <a:r>
              <a:rPr lang="en-US" sz="2400" b="1" dirty="0" err="1">
                <a:solidFill>
                  <a:srgbClr val="FFFF99"/>
                </a:solidFill>
              </a:rPr>
              <a:t>Kerma</a:t>
            </a:r>
            <a:r>
              <a:rPr lang="en-US" sz="2400" b="1" dirty="0">
                <a:solidFill>
                  <a:srgbClr val="FFFF99"/>
                </a:solidFill>
              </a:rPr>
              <a:t> was protected from invaders by the cataracts of the Nile River.</a:t>
            </a:r>
          </a:p>
        </p:txBody>
      </p:sp>
      <p:pic>
        <p:nvPicPr>
          <p:cNvPr id="975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pic>
        <p:nvPicPr>
          <p:cNvPr id="975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5825"/>
            <a:ext cx="160338" cy="160338"/>
          </a:xfrm>
          <a:prstGeom prst="rect">
            <a:avLst/>
          </a:prstGeom>
          <a:noFill/>
        </p:spPr>
      </p:pic>
      <p:sp>
        <p:nvSpPr>
          <p:cNvPr id="975879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5880" name="Rectangl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5881" name="Rectangle 9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5882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5" grpId="0" animBg="1"/>
      <p:bldP spid="9758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0524" name="Picture 12" descr="c4s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3273425" cy="6490958"/>
          </a:xfrm>
          <a:prstGeom prst="rect">
            <a:avLst/>
          </a:prstGeom>
          <a:noFill/>
        </p:spPr>
      </p:pic>
      <p:sp>
        <p:nvSpPr>
          <p:cNvPr id="960526" name="Rectangle 14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2432050" cy="3733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Egypt and Kush traded with each other.  However, relations between Kush and Egypt became hostile. Egypt feared that Kush would become too powerful, so it invaded and conquered Kush.</a:t>
            </a:r>
          </a:p>
        </p:txBody>
      </p:sp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3124200" y="2133600"/>
            <a:ext cx="2432050" cy="37338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Kush was an Egyptian territory for about 450 years. Many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Kushites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adopted Egyptian religious practices, names, and language.</a:t>
            </a:r>
          </a:p>
        </p:txBody>
      </p:sp>
      <p:sp>
        <p:nvSpPr>
          <p:cNvPr id="97690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3716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2: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Kush and Egypt traded, but </a:t>
            </a:r>
            <a:r>
              <a:rPr lang="en-US" sz="2800" b="1" dirty="0" smtClean="0"/>
              <a:t>they </a:t>
            </a:r>
            <a:r>
              <a:rPr lang="en-US" sz="2800" b="1" dirty="0"/>
              <a:t>also </a:t>
            </a:r>
            <a:r>
              <a:rPr lang="en-US" sz="2800" b="1" dirty="0" smtClean="0"/>
              <a:t>fought</a:t>
            </a:r>
            <a:r>
              <a:rPr lang="en-US" sz="2800" b="1" dirty="0"/>
              <a:t>.</a:t>
            </a:r>
          </a:p>
        </p:txBody>
      </p:sp>
      <p:pic>
        <p:nvPicPr>
          <p:cNvPr id="9769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4238"/>
            <a:ext cx="160338" cy="160337"/>
          </a:xfrm>
          <a:prstGeom prst="rect">
            <a:avLst/>
          </a:prstGeom>
          <a:noFill/>
        </p:spPr>
      </p:pic>
      <p:pic>
        <p:nvPicPr>
          <p:cNvPr id="9769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769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76904" name="Rectangle 8"/>
          <p:cNvSpPr>
            <a:spLocks noChangeArrowheads="1"/>
          </p:cNvSpPr>
          <p:nvPr/>
        </p:nvSpPr>
        <p:spPr bwMode="auto">
          <a:xfrm>
            <a:off x="5721350" y="2133600"/>
            <a:ext cx="2432050" cy="37338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During a time of decline in Egypt,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Kushite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leaders regained control of Kush, becoming independent again.</a:t>
            </a:r>
          </a:p>
          <a:p>
            <a:pPr algn="l" eaLnBrk="1" hangingPunct="1"/>
            <a:endParaRPr lang="en-US" sz="1800" b="0" dirty="0">
              <a:solidFill>
                <a:srgbClr val="FFFF99"/>
              </a:solidFill>
              <a:latin typeface="Verdana" pitchFamily="34" charset="0"/>
            </a:endParaRPr>
          </a:p>
          <a:p>
            <a:pPr algn="l" eaLnBrk="1" hangingPunct="1"/>
            <a:endParaRPr lang="en-US" sz="1800" b="0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976905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6906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6907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6908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6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8" grpId="0" animBg="1"/>
      <p:bldP spid="976899" grpId="0" animBg="1"/>
      <p:bldP spid="9769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65" name="Picture 9" descr="c4s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003" y="685800"/>
            <a:ext cx="8342325" cy="5334000"/>
          </a:xfrm>
          <a:prstGeom prst="rect">
            <a:avLst/>
          </a:prstGeom>
          <a:noFill/>
        </p:spPr>
      </p:pic>
      <p:sp>
        <p:nvSpPr>
          <p:cNvPr id="966666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2819400" cy="45720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Kush regained its strength and conquered  Egypt under the direction of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Kashta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and his son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Piankhi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By 751 BC the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Kushite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king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Kashta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had conquered Upper Egypt.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Piankhi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ruled all of Egypt by the time of his death around 716 BC.</a:t>
            </a:r>
          </a:p>
        </p:txBody>
      </p:sp>
      <p:sp>
        <p:nvSpPr>
          <p:cNvPr id="977923" name="Text Box 3"/>
          <p:cNvSpPr txBox="1">
            <a:spLocks noChangeArrowheads="1"/>
          </p:cNvSpPr>
          <p:nvPr/>
        </p:nvSpPr>
        <p:spPr bwMode="auto">
          <a:xfrm>
            <a:off x="3429000" y="1447800"/>
            <a:ext cx="2438400" cy="4572000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Shabaka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, brother of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Piankhi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, declared himself pharaoh and began the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Kushite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Dynasty.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This dynasty tried to restore the old Egyptian cultural practices.  </a:t>
            </a:r>
          </a:p>
        </p:txBody>
      </p:sp>
      <p:sp>
        <p:nvSpPr>
          <p:cNvPr id="9779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 b="1" dirty="0"/>
              <a:t>Kush Regains Power</a:t>
            </a:r>
          </a:p>
        </p:txBody>
      </p:sp>
      <p:sp>
        <p:nvSpPr>
          <p:cNvPr id="977925" name="Rectangle 5"/>
          <p:cNvSpPr>
            <a:spLocks noChangeArrowheads="1"/>
          </p:cNvSpPr>
          <p:nvPr/>
        </p:nvSpPr>
        <p:spPr bwMode="auto">
          <a:xfrm>
            <a:off x="5943600" y="1524000"/>
            <a:ext cx="2209800" cy="45720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The </a:t>
            </a:r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Kushite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Dynasty remained strong until the Assyrians drove them out of Egypt in the 670s BC. </a:t>
            </a:r>
          </a:p>
        </p:txBody>
      </p:sp>
      <p:pic>
        <p:nvPicPr>
          <p:cNvPr id="977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4238"/>
            <a:ext cx="160338" cy="160337"/>
          </a:xfrm>
          <a:prstGeom prst="rect">
            <a:avLst/>
          </a:prstGeom>
          <a:noFill/>
        </p:spPr>
      </p:pic>
      <p:pic>
        <p:nvPicPr>
          <p:cNvPr id="9779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779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77929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7930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7931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7932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7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7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2" grpId="0" animBg="1"/>
      <p:bldP spid="977923" grpId="0" animBg="1"/>
      <p:bldP spid="9779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Text Box 2"/>
          <p:cNvSpPr txBox="1">
            <a:spLocks noChangeArrowheads="1"/>
          </p:cNvSpPr>
          <p:nvPr/>
        </p:nvSpPr>
        <p:spPr bwMode="auto">
          <a:xfrm>
            <a:off x="533400" y="2133600"/>
            <a:ext cx="2432050" cy="37338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Kush devoted itself to increasing agriculture and trade. Within a few centuries, it became a rich and powerful kingdom again. </a:t>
            </a:r>
          </a:p>
        </p:txBody>
      </p:sp>
      <p:sp>
        <p:nvSpPr>
          <p:cNvPr id="978947" name="Text Box 3"/>
          <p:cNvSpPr txBox="1">
            <a:spLocks noChangeArrowheads="1"/>
          </p:cNvSpPr>
          <p:nvPr/>
        </p:nvSpPr>
        <p:spPr bwMode="auto">
          <a:xfrm>
            <a:off x="3130550" y="2133600"/>
            <a:ext cx="2432050" cy="3729038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err="1" smtClean="0">
                <a:solidFill>
                  <a:srgbClr val="FFFF99"/>
                </a:solidFill>
                <a:latin typeface="Verdana" pitchFamily="34" charset="0"/>
              </a:rPr>
              <a:t>Meroë</a:t>
            </a:r>
            <a:r>
              <a:rPr lang="en-US" sz="1800" b="1" dirty="0" smtClean="0">
                <a:solidFill>
                  <a:srgbClr val="FFFF99"/>
                </a:solidFill>
                <a:latin typeface="Verdana" pitchFamily="34" charset="0"/>
              </a:rPr>
              <a:t>, the kingdom’s new capital, developed an iron industry.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FFFF99"/>
                </a:solidFill>
                <a:latin typeface="Verdana" pitchFamily="34" charset="0"/>
              </a:rPr>
              <a:t>Resources such as iron ore and wood for furnaces helped the industry grow quickly.</a:t>
            </a:r>
            <a:endParaRPr lang="en-US" sz="1800" b="1" dirty="0">
              <a:solidFill>
                <a:srgbClr val="FFFF99"/>
              </a:solidFill>
              <a:latin typeface="Verdana" pitchFamily="34" charset="0"/>
            </a:endParaRPr>
          </a:p>
        </p:txBody>
      </p:sp>
      <p:sp>
        <p:nvSpPr>
          <p:cNvPr id="97894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92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3: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Later Kush became a trading power </a:t>
            </a:r>
            <a:r>
              <a:rPr lang="en-US" sz="2800" b="1" dirty="0" smtClean="0"/>
              <a:t>with </a:t>
            </a:r>
            <a:r>
              <a:rPr lang="en-US" sz="2800" b="1" dirty="0"/>
              <a:t>a unique culture.</a:t>
            </a:r>
          </a:p>
        </p:txBody>
      </p:sp>
      <p:sp>
        <p:nvSpPr>
          <p:cNvPr id="978949" name="Rectangle 5"/>
          <p:cNvSpPr>
            <a:spLocks noChangeArrowheads="1"/>
          </p:cNvSpPr>
          <p:nvPr/>
        </p:nvSpPr>
        <p:spPr bwMode="auto">
          <a:xfrm>
            <a:off x="5721350" y="2133600"/>
            <a:ext cx="2432050" cy="3729038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1" dirty="0" err="1">
                <a:solidFill>
                  <a:srgbClr val="FFFF99"/>
                </a:solidFill>
                <a:latin typeface="Verdana" pitchFamily="34" charset="0"/>
              </a:rPr>
              <a:t>Meroë</a:t>
            </a:r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 became the center of a large trade network, a system of people in different lands who trade goods.  </a:t>
            </a:r>
          </a:p>
        </p:txBody>
      </p:sp>
      <p:pic>
        <p:nvPicPr>
          <p:cNvPr id="9789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4238"/>
            <a:ext cx="160338" cy="160337"/>
          </a:xfrm>
          <a:prstGeom prst="rect">
            <a:avLst/>
          </a:prstGeom>
          <a:noFill/>
        </p:spPr>
      </p:pic>
      <p:pic>
        <p:nvPicPr>
          <p:cNvPr id="9789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789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78953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4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5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8956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8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8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8946" grpId="0" animBg="1"/>
      <p:bldP spid="978947" grpId="0" animBg="1"/>
      <p:bldP spid="97894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Text Box 2"/>
          <p:cNvSpPr txBox="1">
            <a:spLocks noChangeArrowheads="1"/>
          </p:cNvSpPr>
          <p:nvPr/>
        </p:nvSpPr>
        <p:spPr bwMode="auto">
          <a:xfrm>
            <a:off x="533400" y="1447800"/>
            <a:ext cx="2427288" cy="4419600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FF99"/>
                </a:solidFill>
                <a:latin typeface="Verdana" pitchFamily="34" charset="0"/>
              </a:rPr>
              <a:t>Kushite</a:t>
            </a: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 culture was influenced by Egypt. They worshipped Egyptian gods, built pyramids, wore Egyptian clothing, and had rulers called pharaohs.</a:t>
            </a:r>
            <a:r>
              <a:rPr lang="en-US" sz="2400" b="1" dirty="0">
                <a:solidFill>
                  <a:srgbClr val="FFFF99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 err="1"/>
              <a:t>Kushite</a:t>
            </a:r>
            <a:r>
              <a:rPr lang="en-US" b="1" dirty="0"/>
              <a:t> Culture</a:t>
            </a:r>
          </a:p>
        </p:txBody>
      </p:sp>
      <p:sp>
        <p:nvSpPr>
          <p:cNvPr id="979972" name="Rectangle 4"/>
          <p:cNvSpPr>
            <a:spLocks noChangeArrowheads="1"/>
          </p:cNvSpPr>
          <p:nvPr/>
        </p:nvSpPr>
        <p:spPr bwMode="auto">
          <a:xfrm>
            <a:off x="5715000" y="1447800"/>
            <a:ext cx="2432050" cy="4419600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r>
              <a:rPr lang="en-US" sz="1800" b="1" dirty="0">
                <a:solidFill>
                  <a:srgbClr val="FFFF99"/>
                </a:solidFill>
                <a:latin typeface="Verdana" pitchFamily="34" charset="0"/>
              </a:rPr>
              <a:t>The women of Kush were expected to be as active in society as the men. Some rose to positions of authority and power, especially religious authority.</a:t>
            </a:r>
          </a:p>
        </p:txBody>
      </p:sp>
      <p:sp>
        <p:nvSpPr>
          <p:cNvPr id="979973" name="Rectangle 5"/>
          <p:cNvSpPr>
            <a:spLocks noChangeArrowheads="1"/>
          </p:cNvSpPr>
          <p:nvPr/>
        </p:nvSpPr>
        <p:spPr bwMode="auto">
          <a:xfrm>
            <a:off x="3124200" y="1447800"/>
            <a:ext cx="2438400" cy="4419600"/>
          </a:xfrm>
          <a:prstGeom prst="rect">
            <a:avLst/>
          </a:prstGeom>
          <a:solidFill>
            <a:srgbClr val="669966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The </a:t>
            </a:r>
            <a:r>
              <a:rPr lang="en-US" sz="2000" b="1" dirty="0" err="1">
                <a:solidFill>
                  <a:srgbClr val="FFFF99"/>
                </a:solidFill>
                <a:latin typeface="Verdana" pitchFamily="34" charset="0"/>
              </a:rPr>
              <a:t>Kushites</a:t>
            </a: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 also had their own gods.  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They developed their own written language, called </a:t>
            </a:r>
            <a:r>
              <a:rPr lang="en-US" sz="2000" b="1" dirty="0" err="1">
                <a:solidFill>
                  <a:srgbClr val="FFFF99"/>
                </a:solidFill>
                <a:latin typeface="Verdana" pitchFamily="34" charset="0"/>
              </a:rPr>
              <a:t>Meroitic</a:t>
            </a:r>
            <a:r>
              <a:rPr lang="en-US" sz="2000" b="1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9799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4238"/>
            <a:ext cx="160338" cy="160337"/>
          </a:xfrm>
          <a:prstGeom prst="rect">
            <a:avLst/>
          </a:prstGeom>
          <a:noFill/>
        </p:spPr>
      </p:pic>
      <p:pic>
        <p:nvPicPr>
          <p:cNvPr id="9799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9799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979977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9978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9979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9980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9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970" grpId="0" animBg="1"/>
      <p:bldP spid="979972" grpId="0" animBg="1"/>
      <p:bldP spid="97997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736" name="Picture 8" descr="c4s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78"/>
            <a:ext cx="5029200" cy="6539135"/>
          </a:xfrm>
          <a:prstGeom prst="rect">
            <a:avLst/>
          </a:prstGeom>
          <a:noFill/>
        </p:spPr>
      </p:pic>
      <p:sp>
        <p:nvSpPr>
          <p:cNvPr id="969737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9200"/>
          </a:xfrm>
          <a:noFill/>
          <a:ln/>
        </p:spPr>
        <p:txBody>
          <a:bodyPr/>
          <a:lstStyle/>
          <a:p>
            <a:r>
              <a:rPr lang="en-US" sz="2800" b="1" u="sng" dirty="0"/>
              <a:t>Main Idea 4: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 Both internal and external factors led </a:t>
            </a:r>
            <a:br>
              <a:rPr lang="en-US" sz="2800" b="1" dirty="0"/>
            </a:br>
            <a:r>
              <a:rPr lang="en-US" sz="2800" b="1" dirty="0"/>
              <a:t>to the decline of Kush.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133600"/>
            <a:ext cx="8077200" cy="4419600"/>
          </a:xfrm>
          <a:solidFill>
            <a:srgbClr val="FFFF99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30000"/>
              </a:spcBef>
            </a:pPr>
            <a:r>
              <a:rPr lang="en-US" sz="2000" b="1" u="sng" dirty="0">
                <a:solidFill>
                  <a:srgbClr val="003300"/>
                </a:solidFill>
              </a:rPr>
              <a:t>Loss of Resources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Cattle overgrazed the land, leaving nothing to hold the soil down and allowing it to blow away.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b="1" dirty="0" err="1">
                <a:solidFill>
                  <a:srgbClr val="003300"/>
                </a:solidFill>
              </a:rPr>
              <a:t>Ironmakers</a:t>
            </a:r>
            <a:r>
              <a:rPr lang="en-US" sz="2000" b="1" dirty="0">
                <a:solidFill>
                  <a:srgbClr val="003300"/>
                </a:solidFill>
              </a:rPr>
              <a:t> used up the forests near </a:t>
            </a:r>
            <a:r>
              <a:rPr lang="en-US" sz="2000" b="1" dirty="0" err="1">
                <a:solidFill>
                  <a:srgbClr val="003300"/>
                </a:solidFill>
              </a:rPr>
              <a:t>Meroë</a:t>
            </a:r>
            <a:r>
              <a:rPr lang="en-US" sz="2000" b="1" dirty="0">
                <a:solidFill>
                  <a:srgbClr val="003300"/>
                </a:solidFill>
              </a:rPr>
              <a:t>. Military power declined when weapons were not produced. </a:t>
            </a:r>
          </a:p>
          <a:p>
            <a:pPr>
              <a:spcBef>
                <a:spcPct val="30000"/>
              </a:spcBef>
            </a:pPr>
            <a:r>
              <a:rPr lang="en-US" sz="2000" b="1" u="sng" dirty="0">
                <a:solidFill>
                  <a:srgbClr val="003300"/>
                </a:solidFill>
              </a:rPr>
              <a:t>Trade Rivals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Merchants set up new trade routes that went around Kush, weakening its trade.</a:t>
            </a:r>
          </a:p>
          <a:p>
            <a:pPr>
              <a:spcBef>
                <a:spcPct val="30000"/>
              </a:spcBef>
            </a:pPr>
            <a:r>
              <a:rPr lang="en-US" sz="2000" b="1" u="sng" dirty="0">
                <a:solidFill>
                  <a:srgbClr val="003300"/>
                </a:solidFill>
              </a:rPr>
              <a:t>Rise of Aksum</a:t>
            </a:r>
          </a:p>
          <a:p>
            <a:pPr marL="685800" lvl="1" indent="-228600">
              <a:spcBef>
                <a:spcPct val="30000"/>
              </a:spcBef>
            </a:pPr>
            <a:r>
              <a:rPr lang="en-US" sz="2000" b="1" dirty="0">
                <a:solidFill>
                  <a:srgbClr val="003300"/>
                </a:solidFill>
              </a:rPr>
              <a:t>The </a:t>
            </a:r>
            <a:r>
              <a:rPr lang="en-US" sz="2000" b="1" dirty="0" err="1">
                <a:solidFill>
                  <a:srgbClr val="003300"/>
                </a:solidFill>
              </a:rPr>
              <a:t>Aksumite</a:t>
            </a:r>
            <a:r>
              <a:rPr lang="en-US" sz="2000" b="1" dirty="0">
                <a:solidFill>
                  <a:srgbClr val="003300"/>
                </a:solidFill>
              </a:rPr>
              <a:t> army of King </a:t>
            </a:r>
            <a:r>
              <a:rPr lang="en-US" sz="2000" b="1" dirty="0" err="1">
                <a:solidFill>
                  <a:srgbClr val="003300"/>
                </a:solidFill>
              </a:rPr>
              <a:t>Ezana</a:t>
            </a:r>
            <a:r>
              <a:rPr lang="en-US" sz="2000" b="1" dirty="0">
                <a:solidFill>
                  <a:srgbClr val="003300"/>
                </a:solidFill>
              </a:rPr>
              <a:t> took over when Kush’s power started to decline.</a:t>
            </a:r>
          </a:p>
        </p:txBody>
      </p:sp>
      <p:sp>
        <p:nvSpPr>
          <p:cNvPr id="98099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099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0998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0999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760" name="Picture 8" descr="c4s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0650"/>
            <a:ext cx="3810000" cy="6508750"/>
          </a:xfrm>
          <a:prstGeom prst="rect">
            <a:avLst/>
          </a:prstGeom>
          <a:noFill/>
        </p:spPr>
      </p:pic>
      <p:sp>
        <p:nvSpPr>
          <p:cNvPr id="970761" name="Rectangle 9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0762" name="Rectangle 10">
            <a:hlinkClick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4000" b="1" dirty="0"/>
              <a:t>Features of the Nile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7924800" cy="5181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The Nile is the longest river in the world, with a distance of over 4,000 miles.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Ancient Egypt included two regions, a southern and a northern region, that were given their names by their relation to the Nile.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At several points, the rough terrain caused cataracts, or rapids, to form.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3300"/>
                </a:solidFill>
              </a:rPr>
              <a:t>The Nile divided into several branches, forming a delta, a triangular area of land made from soil deposited by a river.</a:t>
            </a:r>
          </a:p>
        </p:txBody>
      </p:sp>
      <p:sp>
        <p:nvSpPr>
          <p:cNvPr id="100352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25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26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3527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4000" b="1" dirty="0"/>
              <a:t>The Floods of the Nile</a:t>
            </a:r>
          </a:p>
        </p:txBody>
      </p:sp>
      <p:sp>
        <p:nvSpPr>
          <p:cNvPr id="10045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447800"/>
            <a:ext cx="8001000" cy="45720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Little rain fell in the Egyptian desert, but the Nile flooded every year in the summer and fall.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The Nile’s flooding coated the land around it with a rich silt that made the soil ideal for farming.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3300"/>
                </a:solidFill>
              </a:rPr>
              <a:t>Without the floods, people could never have farmed in Egypt.</a:t>
            </a:r>
          </a:p>
        </p:txBody>
      </p:sp>
      <p:sp>
        <p:nvSpPr>
          <p:cNvPr id="100454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454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4550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4551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3100" b="1" u="sng" dirty="0"/>
              <a:t>Main Idea 2: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Civilization developed along the Nile after people began farming in this region</a:t>
            </a:r>
            <a:r>
              <a:rPr lang="en-US" sz="2400" dirty="0"/>
              <a:t>. 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2133600"/>
            <a:ext cx="8153400" cy="4038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00"/>
                </a:solidFill>
              </a:rPr>
              <a:t>The Nile provided both water and fertile soil for farming.</a:t>
            </a: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3300"/>
                </a:solidFill>
              </a:rPr>
              <a:t>Egypt’s location offered another advantage because it had natural barriers that made it hard to invade</a:t>
            </a:r>
            <a:r>
              <a:rPr lang="en-US" sz="1800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1005572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5573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5574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5575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Text Box 2"/>
          <p:cNvSpPr txBox="1">
            <a:spLocks noChangeArrowheads="1"/>
          </p:cNvSpPr>
          <p:nvPr/>
        </p:nvSpPr>
        <p:spPr bwMode="auto">
          <a:xfrm>
            <a:off x="685800" y="1447800"/>
            <a:ext cx="2209800" cy="4405313"/>
          </a:xfrm>
          <a:prstGeom prst="rect">
            <a:avLst/>
          </a:prstGeom>
          <a:solidFill>
            <a:srgbClr val="3366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2400" b="0" dirty="0">
                <a:solidFill>
                  <a:srgbClr val="FFFF99"/>
                </a:solidFill>
                <a:latin typeface="Verdana" pitchFamily="34" charset="0"/>
              </a:rPr>
              <a:t>Canals were built to carry water to fields of wheat, barley, fruits, and vegetables</a:t>
            </a:r>
            <a:r>
              <a:rPr lang="en-US" sz="2800" b="0" dirty="0">
                <a:solidFill>
                  <a:srgbClr val="FFFF99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006595" name="Text Box 3"/>
          <p:cNvSpPr txBox="1">
            <a:spLocks noChangeArrowheads="1"/>
          </p:cNvSpPr>
          <p:nvPr/>
        </p:nvSpPr>
        <p:spPr bwMode="auto">
          <a:xfrm>
            <a:off x="3048000" y="1447800"/>
            <a:ext cx="2432050" cy="4405313"/>
          </a:xfrm>
          <a:prstGeom prst="rect">
            <a:avLst/>
          </a:prstGeom>
          <a:solidFill>
            <a:srgbClr val="6699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rgbClr val="FFFF99"/>
                </a:solidFill>
                <a:latin typeface="Verdana" pitchFamily="34" charset="0"/>
              </a:rPr>
              <a:t>The Nile allowed farmers to raise animals such as cattle and sheep.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2000" b="0" dirty="0">
                <a:solidFill>
                  <a:srgbClr val="FFFF99"/>
                </a:solidFill>
                <a:latin typeface="Verdana" pitchFamily="34" charset="0"/>
              </a:rPr>
              <a:t>The river also provided many types of fish to eat, and hunters trapped ducks and geese.</a:t>
            </a:r>
          </a:p>
        </p:txBody>
      </p:sp>
      <p:sp>
        <p:nvSpPr>
          <p:cNvPr id="10065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en-US" sz="3600" b="1" dirty="0"/>
              <a:t>Nile Valley</a:t>
            </a:r>
          </a:p>
        </p:txBody>
      </p:sp>
      <p:pic>
        <p:nvPicPr>
          <p:cNvPr id="10065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421063"/>
            <a:ext cx="160338" cy="160337"/>
          </a:xfrm>
          <a:prstGeom prst="rect">
            <a:avLst/>
          </a:prstGeom>
          <a:noFill/>
        </p:spPr>
      </p:pic>
      <p:pic>
        <p:nvPicPr>
          <p:cNvPr id="10065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048000"/>
            <a:ext cx="160338" cy="160338"/>
          </a:xfrm>
          <a:prstGeom prst="rect">
            <a:avLst/>
          </a:prstGeom>
          <a:noFill/>
        </p:spPr>
      </p:pic>
      <p:pic>
        <p:nvPicPr>
          <p:cNvPr id="10065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3802063"/>
            <a:ext cx="160338" cy="160337"/>
          </a:xfrm>
          <a:prstGeom prst="rect">
            <a:avLst/>
          </a:prstGeom>
          <a:noFill/>
        </p:spPr>
      </p:pic>
      <p:sp>
        <p:nvSpPr>
          <p:cNvPr id="1006600" name="Rectangle 8"/>
          <p:cNvSpPr>
            <a:spLocks noChangeArrowheads="1"/>
          </p:cNvSpPr>
          <p:nvPr/>
        </p:nvSpPr>
        <p:spPr bwMode="auto">
          <a:xfrm>
            <a:off x="5562600" y="1447800"/>
            <a:ext cx="2667000" cy="4405313"/>
          </a:xfrm>
          <a:prstGeom prst="rect">
            <a:avLst/>
          </a:prstGeom>
          <a:solidFill>
            <a:srgbClr val="336633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Natural barriers made Egypt hard to invade.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Desert in the west was too big and harsh to cross.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Mediterranean and Red Sea provided protection from invasion.</a:t>
            </a:r>
          </a:p>
          <a:p>
            <a:pPr marL="228600" indent="-228600" algn="l" eaLnBrk="1" hangingPunct="1">
              <a:spcBef>
                <a:spcPct val="50000"/>
              </a:spcBef>
              <a:buFontTx/>
              <a:buChar char="•"/>
            </a:pPr>
            <a:r>
              <a:rPr lang="en-US" sz="1800" b="0" dirty="0">
                <a:solidFill>
                  <a:srgbClr val="FFFF99"/>
                </a:solidFill>
                <a:latin typeface="Verdana" pitchFamily="34" charset="0"/>
              </a:rPr>
              <a:t>Cataracts in the Nile made it difficult to invade from the south.</a:t>
            </a:r>
          </a:p>
        </p:txBody>
      </p:sp>
      <p:sp>
        <p:nvSpPr>
          <p:cNvPr id="1006601" name="Rectangl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660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6603" name="Rectangle 11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6604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6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6594" grpId="0" animBg="1"/>
      <p:bldP spid="1006595" grpId="0" animBg="1"/>
      <p:bldP spid="10066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077200" cy="838200"/>
          </a:xfrm>
          <a:noFill/>
          <a:ln/>
        </p:spPr>
        <p:txBody>
          <a:bodyPr>
            <a:noAutofit/>
          </a:bodyPr>
          <a:lstStyle/>
          <a:p>
            <a:r>
              <a:rPr lang="en-US" sz="3200" b="1" u="sng" dirty="0"/>
              <a:t>Main Idea 3: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 Strong </a:t>
            </a:r>
            <a:r>
              <a:rPr lang="en-US" sz="3200" b="1" dirty="0" smtClean="0"/>
              <a:t>Kings </a:t>
            </a:r>
            <a:r>
              <a:rPr lang="en-US" sz="3200" b="1" dirty="0"/>
              <a:t>unified all of Egypt.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133600"/>
            <a:ext cx="8229600" cy="4419600"/>
          </a:xfrm>
          <a:solidFill>
            <a:srgbClr val="FFFF99"/>
          </a:solidFill>
          <a:ln>
            <a:solidFill>
              <a:srgbClr val="FFFF99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</a:rPr>
              <a:t>According to tradition, Menes rose to power in Upper Egypt and unified the two kingdoms by taking control of Lower Egypt and by marrying a Lower Egyptian princess.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</a:rPr>
              <a:t>Menes was probably Egypt’s first pharaoh, the title used by the rulers of Egypt.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</a:rPr>
              <a:t>He also founded Egypt’s first dynasty, or series of rulers from the same family.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3300"/>
                </a:solidFill>
              </a:rPr>
              <a:t>The First Dynasty lasted for about 200 years and extended Egyptian territory southward along the Nile.</a:t>
            </a:r>
          </a:p>
        </p:txBody>
      </p:sp>
      <p:sp>
        <p:nvSpPr>
          <p:cNvPr id="1007620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43800" y="60198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9342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2" name="Rectangle 6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7623" name="Rectangle 7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305800" y="6019800"/>
            <a:ext cx="60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204</TotalTime>
  <Words>2077</Words>
  <Application>Microsoft Office PowerPoint</Application>
  <PresentationFormat>On-screen Show (4:3)</PresentationFormat>
  <Paragraphs>191</Paragraphs>
  <Slides>47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Metro</vt:lpstr>
      <vt:lpstr>Egyptian Civilization</vt:lpstr>
      <vt:lpstr>Geography and Ancient Egypt</vt:lpstr>
      <vt:lpstr>Main Idea 1:  Egypt was called the gift of the Nile because the Nile River gave life to the desert.</vt:lpstr>
      <vt:lpstr>Slide 4</vt:lpstr>
      <vt:lpstr>Features of the Nile</vt:lpstr>
      <vt:lpstr>The Floods of the Nile</vt:lpstr>
      <vt:lpstr>Main Idea 2: Civilization developed along the Nile after people began farming in this region. </vt:lpstr>
      <vt:lpstr>Nile Valley</vt:lpstr>
      <vt:lpstr>Main Idea 3:  Strong Kings unified all of Egypt.</vt:lpstr>
      <vt:lpstr>The Old Kingdom</vt:lpstr>
      <vt:lpstr>The Old Kingdom</vt:lpstr>
      <vt:lpstr>Slide 12</vt:lpstr>
      <vt:lpstr>Main Idea 1: In early Egyptian society, pharaohs ruled as gods and were at the top of the social structure.</vt:lpstr>
      <vt:lpstr>Slide 14</vt:lpstr>
      <vt:lpstr>Egyptian Society</vt:lpstr>
      <vt:lpstr>Main Idea 2: Religion shaped Egyptian life.</vt:lpstr>
      <vt:lpstr>Main Idea 3: The pyramids of Egypt were built  as tombs for the pharaohs.</vt:lpstr>
      <vt:lpstr>Slide 18</vt:lpstr>
      <vt:lpstr>The Middle &amp; New Kingdoms</vt:lpstr>
      <vt:lpstr>The Middle and New Kingdoms</vt:lpstr>
      <vt:lpstr>Main Idea 1:  The Middle Kingdom was a period of stable government between periods of disorder.</vt:lpstr>
      <vt:lpstr>Main Idea 2: In the New Kingdom, Egyptian trade and military power reached their peak, but Egypt’s greatness did not last. </vt:lpstr>
      <vt:lpstr>Growth and Effects of Trade</vt:lpstr>
      <vt:lpstr>Slide 24</vt:lpstr>
      <vt:lpstr>Main Idea 3:  Work and daily life were different for each of Egypt’s social classes.</vt:lpstr>
      <vt:lpstr>Egyptian Jobs</vt:lpstr>
      <vt:lpstr>Additional Egyptian Jobs</vt:lpstr>
      <vt:lpstr>Egyptian Achievements</vt:lpstr>
      <vt:lpstr>Egyptian Achievements</vt:lpstr>
      <vt:lpstr>Main Idea 1:  The Egyptians developed a writing system using hieroglyphics.</vt:lpstr>
      <vt:lpstr>Slide 31</vt:lpstr>
      <vt:lpstr>Main Idea 2:  The Egyptians created magnificent temples, tombs, and works of art.</vt:lpstr>
      <vt:lpstr>Slide 33</vt:lpstr>
      <vt:lpstr>Egyptian art filled tombs.</vt:lpstr>
      <vt:lpstr>Ancient Kush</vt:lpstr>
      <vt:lpstr>Ancient Kush</vt:lpstr>
      <vt:lpstr>Slide 37</vt:lpstr>
      <vt:lpstr>Main Idea 1: The geography of early Nubia helped civilization develop there.</vt:lpstr>
      <vt:lpstr>Nubia</vt:lpstr>
      <vt:lpstr>Main Idea 2:  Kush and Egypt traded, but they also fought.</vt:lpstr>
      <vt:lpstr>Slide 41</vt:lpstr>
      <vt:lpstr>Kush Regains Power</vt:lpstr>
      <vt:lpstr>Main Idea 3:  Later Kush became a trading power with a unique culture.</vt:lpstr>
      <vt:lpstr>Kushite Culture</vt:lpstr>
      <vt:lpstr>Slide 45</vt:lpstr>
      <vt:lpstr>Main Idea 4:  Both internal and external factors led  to the decline of Kush.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Egyptian Civilization</dc:title>
  <dc:creator>Sheila</dc:creator>
  <cp:lastModifiedBy>Sheila</cp:lastModifiedBy>
  <cp:revision>9</cp:revision>
  <dcterms:created xsi:type="dcterms:W3CDTF">2012-10-21T01:57:59Z</dcterms:created>
  <dcterms:modified xsi:type="dcterms:W3CDTF">2012-10-21T19:41:21Z</dcterms:modified>
</cp:coreProperties>
</file>