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258" r:id="rId3"/>
    <p:sldId id="280" r:id="rId4"/>
    <p:sldId id="259" r:id="rId5"/>
    <p:sldId id="285" r:id="rId6"/>
    <p:sldId id="283" r:id="rId7"/>
    <p:sldId id="281" r:id="rId8"/>
    <p:sldId id="261" r:id="rId9"/>
    <p:sldId id="284" r:id="rId10"/>
    <p:sldId id="262" r:id="rId11"/>
    <p:sldId id="276" r:id="rId12"/>
    <p:sldId id="264" r:id="rId13"/>
    <p:sldId id="293" r:id="rId14"/>
    <p:sldId id="265" r:id="rId15"/>
    <p:sldId id="266" r:id="rId16"/>
    <p:sldId id="268" r:id="rId17"/>
    <p:sldId id="269" r:id="rId18"/>
    <p:sldId id="279" r:id="rId19"/>
    <p:sldId id="290" r:id="rId20"/>
    <p:sldId id="272" r:id="rId21"/>
    <p:sldId id="270" r:id="rId22"/>
    <p:sldId id="271" r:id="rId23"/>
    <p:sldId id="297" r:id="rId24"/>
    <p:sldId id="294" r:id="rId25"/>
    <p:sldId id="295" r:id="rId26"/>
    <p:sldId id="296" r:id="rId27"/>
    <p:sldId id="298" r:id="rId28"/>
    <p:sldId id="286" r:id="rId29"/>
    <p:sldId id="291" r:id="rId30"/>
    <p:sldId id="274" r:id="rId31"/>
    <p:sldId id="292" r:id="rId32"/>
  </p:sldIdLst>
  <p:sldSz cx="9144000" cy="6858000" type="screen4x3"/>
  <p:notesSz cx="7077075" cy="9363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03"/>
    <a:srgbClr val="006600"/>
    <a:srgbClr val="008000"/>
    <a:srgbClr val="99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2300" autoAdjust="0"/>
  </p:normalViewPr>
  <p:slideViewPr>
    <p:cSldViewPr>
      <p:cViewPr varScale="1">
        <p:scale>
          <a:sx n="69" d="100"/>
          <a:sy n="69" d="100"/>
        </p:scale>
        <p:origin x="7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D9DCF359-6BD4-4C75-AE61-CA52E7D165EB}" type="datetimeFigureOut">
              <a:rPr lang="en-US" smtClean="0"/>
              <a:t>9/1/2014</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C912912B-7124-4FEE-B8D6-E16430BAE65C}" type="slidenum">
              <a:rPr lang="en-US" smtClean="0"/>
              <a:t>‹#›</a:t>
            </a:fld>
            <a:endParaRPr lang="en-US"/>
          </a:p>
        </p:txBody>
      </p:sp>
    </p:spTree>
    <p:extLst>
      <p:ext uri="{BB962C8B-B14F-4D97-AF65-F5344CB8AC3E}">
        <p14:creationId xmlns:p14="http://schemas.microsoft.com/office/powerpoint/2010/main" val="3743158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21507" name="Rectangle 3"/>
          <p:cNvSpPr>
            <a:spLocks noGrp="1" noChangeArrowheads="1"/>
          </p:cNvSpPr>
          <p:nvPr>
            <p:ph type="dt" idx="1"/>
          </p:nvPr>
        </p:nvSpPr>
        <p:spPr bwMode="auto">
          <a:xfrm>
            <a:off x="4010342"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2052" name="Rectangle 4"/>
          <p:cNvSpPr>
            <a:spLocks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43610" y="4447461"/>
            <a:ext cx="5189855"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21511" name="Rectangle 7"/>
          <p:cNvSpPr>
            <a:spLocks noGrp="1" noChangeArrowheads="1"/>
          </p:cNvSpPr>
          <p:nvPr>
            <p:ph type="sldNum" sz="quarter" idx="5"/>
          </p:nvPr>
        </p:nvSpPr>
        <p:spPr bwMode="auto">
          <a:xfrm>
            <a:off x="4010342"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88DB580A-5A72-4489-B690-E945913C97DD}" type="slidenum">
              <a:rPr lang="en-US" altLang="en-US"/>
              <a:pPr>
                <a:defRPr/>
              </a:pPr>
              <a:t>‹#›</a:t>
            </a:fld>
            <a:endParaRPr lang="en-US" altLang="en-US"/>
          </a:p>
        </p:txBody>
      </p:sp>
    </p:spTree>
    <p:extLst>
      <p:ext uri="{BB962C8B-B14F-4D97-AF65-F5344CB8AC3E}">
        <p14:creationId xmlns:p14="http://schemas.microsoft.com/office/powerpoint/2010/main" val="2324829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CC4901-016D-4B65-8CD1-6EBA1F3F0D49}" type="slidenum">
              <a:rPr lang="en-US" altLang="en-US"/>
              <a:pPr>
                <a:spcBef>
                  <a:spcPct val="0"/>
                </a:spcBef>
              </a:pPr>
              <a:t>1</a:t>
            </a:fld>
            <a:endParaRPr lang="en-US" altLang="en-US"/>
          </a:p>
        </p:txBody>
      </p:sp>
      <p:sp>
        <p:nvSpPr>
          <p:cNvPr id="4099" name="Rectangle 2"/>
          <p:cNvSpPr>
            <a:spLocks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080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D06F88-9EE4-4D5E-984B-97EAB7CB1C7D}" type="slidenum">
              <a:rPr lang="en-US" altLang="en-US"/>
              <a:pPr>
                <a:spcBef>
                  <a:spcPct val="0"/>
                </a:spcBef>
              </a:pPr>
              <a:t>12</a:t>
            </a:fld>
            <a:endParaRPr lang="en-US" altLang="en-US"/>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769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AD1D4C-75BC-4949-B2F1-3605AA878F12}" type="slidenum">
              <a:rPr lang="en-US" altLang="en-US"/>
              <a:pPr>
                <a:spcBef>
                  <a:spcPct val="0"/>
                </a:spcBef>
              </a:pPr>
              <a:t>14</a:t>
            </a:fld>
            <a:endParaRPr lang="en-US" alt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1612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C06170-0607-42CC-BBEF-EE964BC9C991}" type="slidenum">
              <a:rPr lang="en-US" altLang="en-US"/>
              <a:pPr>
                <a:spcBef>
                  <a:spcPct val="0"/>
                </a:spcBef>
              </a:pPr>
              <a:t>15</a:t>
            </a:fld>
            <a:endParaRPr lang="en-US" alt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79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3CAEE1-9B33-48D3-B8B5-619C78542266}" type="slidenum">
              <a:rPr lang="en-US" altLang="en-US"/>
              <a:pPr>
                <a:spcBef>
                  <a:spcPct val="0"/>
                </a:spcBef>
              </a:pPr>
              <a:t>17</a:t>
            </a:fld>
            <a:endParaRPr lang="en-US" altLang="en-US"/>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19904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9DEC49-ADBC-4D49-9603-D61371F38EB4}" type="slidenum">
              <a:rPr lang="en-US" altLang="en-US"/>
              <a:pPr>
                <a:spcBef>
                  <a:spcPct val="0"/>
                </a:spcBef>
              </a:pPr>
              <a:t>19</a:t>
            </a:fld>
            <a:endParaRPr lang="en-US" altLang="en-US"/>
          </a:p>
        </p:txBody>
      </p:sp>
      <p:sp>
        <p:nvSpPr>
          <p:cNvPr id="38915" name="Rectangle 2"/>
          <p:cNvSpPr>
            <a:spLocks noChangeArrowheads="1" noTextEdit="1"/>
          </p:cNvSpPr>
          <p:nvPr>
            <p:ph type="sldImg"/>
          </p:nvPr>
        </p:nvSpPr>
        <p:spPr>
          <a:solidFill>
            <a:srgbClr val="FFFFFF"/>
          </a:solidFill>
          <a:ln/>
        </p:spPr>
      </p:sp>
      <p:sp>
        <p:nvSpPr>
          <p:cNvPr id="3891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anose="02020603050405020304" pitchFamily="18" charset="0"/>
              </a:rPr>
              <a:t>Teacher Notes: To avoid being burned, and to avoid having the lamp go out, it had to balanced carefully to </a:t>
            </a:r>
            <a:r>
              <a:rPr lang="en-US" altLang="en-US" smtClean="0">
                <a:latin typeface="Times New Roman" panose="02020603050405020304" pitchFamily="18" charset="0"/>
                <a:cs typeface="Times New Roman" panose="02020603050405020304" pitchFamily="18" charset="0"/>
              </a:rPr>
              <a:t>hold the burning oil inside the rounded part of the spoon-like oil lamp.</a:t>
            </a:r>
          </a:p>
        </p:txBody>
      </p:sp>
    </p:spTree>
    <p:extLst>
      <p:ext uri="{BB962C8B-B14F-4D97-AF65-F5344CB8AC3E}">
        <p14:creationId xmlns:p14="http://schemas.microsoft.com/office/powerpoint/2010/main" val="3142798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89780A-9A2B-4A89-BA3A-8197995FA9E3}" type="slidenum">
              <a:rPr lang="en-US" altLang="en-US"/>
              <a:pPr>
                <a:spcBef>
                  <a:spcPct val="0"/>
                </a:spcBef>
              </a:pPr>
              <a:t>20</a:t>
            </a:fld>
            <a:endParaRPr lang="en-US" alt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rPr>
              <a:t>Teacher Notes: Caves with paintings in them have been found in many parts of the world. There are probably more caves to be discovered. </a:t>
            </a:r>
          </a:p>
        </p:txBody>
      </p:sp>
    </p:spTree>
    <p:extLst>
      <p:ext uri="{BB962C8B-B14F-4D97-AF65-F5344CB8AC3E}">
        <p14:creationId xmlns:p14="http://schemas.microsoft.com/office/powerpoint/2010/main" val="2366279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D22FA4-7CDA-4708-A65E-374B0CB49A6A}" type="slidenum">
              <a:rPr lang="en-US" altLang="en-US"/>
              <a:pPr>
                <a:spcBef>
                  <a:spcPct val="0"/>
                </a:spcBef>
              </a:pPr>
              <a:t>21</a:t>
            </a:fld>
            <a:endParaRPr lang="en-US" alt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7730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713CB4-0804-4B4C-9F64-E4C957C873C3}" type="slidenum">
              <a:rPr lang="en-US" altLang="en-US"/>
              <a:pPr>
                <a:spcBef>
                  <a:spcPct val="0"/>
                </a:spcBef>
              </a:pPr>
              <a:t>22</a:t>
            </a:fld>
            <a:endParaRPr lang="en-US" alt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61667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740B25-24C5-43FF-811E-BBCB63197DE0}" type="slidenum">
              <a:rPr lang="en-US" altLang="en-US"/>
              <a:pPr>
                <a:spcBef>
                  <a:spcPct val="0"/>
                </a:spcBef>
              </a:pPr>
              <a:t>28</a:t>
            </a:fld>
            <a:endParaRPr lang="en-US" altLang="en-US"/>
          </a:p>
        </p:txBody>
      </p:sp>
      <p:sp>
        <p:nvSpPr>
          <p:cNvPr id="49155" name="Rectangle 2"/>
          <p:cNvSpPr>
            <a:spLocks noChangeArrowheads="1" noTextEdit="1"/>
          </p:cNvSpPr>
          <p:nvPr>
            <p:ph type="sldImg"/>
          </p:nvPr>
        </p:nvSpPr>
        <p:spPr>
          <a:solidFill>
            <a:srgbClr val="FFFFFF"/>
          </a:solidFill>
          <a:ln/>
        </p:spPr>
      </p:sp>
      <p:sp>
        <p:nvSpPr>
          <p:cNvPr id="4915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5427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5D169B-E979-488B-9FB2-89A9B345C5C9}" type="slidenum">
              <a:rPr lang="en-US" altLang="en-US"/>
              <a:pPr>
                <a:spcBef>
                  <a:spcPct val="0"/>
                </a:spcBef>
              </a:pPr>
              <a:t>29</a:t>
            </a:fld>
            <a:endParaRPr lang="en-US" altLang="en-US"/>
          </a:p>
        </p:txBody>
      </p:sp>
      <p:sp>
        <p:nvSpPr>
          <p:cNvPr id="45059" name="Rectangle 2"/>
          <p:cNvSpPr>
            <a:spLocks noChangeArrowheads="1" noTextEdit="1"/>
          </p:cNvSpPr>
          <p:nvPr>
            <p:ph type="sldImg"/>
          </p:nvPr>
        </p:nvSpPr>
        <p:spPr>
          <a:solidFill>
            <a:srgbClr val="FFFFFF"/>
          </a:solidFill>
          <a:ln/>
        </p:spPr>
      </p:sp>
      <p:sp>
        <p:nvSpPr>
          <p:cNvPr id="450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z="2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43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5E682F-4429-4545-A00A-514D7D6AA860}" type="slidenum">
              <a:rPr lang="en-US" altLang="en-US"/>
              <a:pPr>
                <a:spcBef>
                  <a:spcPct val="0"/>
                </a:spcBef>
              </a:pPr>
              <a:t>2</a:t>
            </a:fld>
            <a:endParaRPr lang="en-US" altLang="en-US"/>
          </a:p>
        </p:txBody>
      </p:sp>
      <p:sp>
        <p:nvSpPr>
          <p:cNvPr id="6147" name="Rectangle 2"/>
          <p:cNvSpPr>
            <a:spLocks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8751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1963BE-3DC3-4528-8951-F4FDFCF28934}" type="slidenum">
              <a:rPr lang="en-US" altLang="en-US"/>
              <a:pPr>
                <a:spcBef>
                  <a:spcPct val="0"/>
                </a:spcBef>
              </a:pPr>
              <a:t>30</a:t>
            </a:fld>
            <a:endParaRPr lang="en-US" alt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841" indent="-234841" eaLnBrk="1" hangingPunct="1"/>
            <a:r>
              <a:rPr lang="en-US" altLang="en-US" smtClean="0">
                <a:latin typeface="Times New Roman" panose="02020603050405020304" pitchFamily="18" charset="0"/>
              </a:rPr>
              <a:t>Answers:</a:t>
            </a:r>
          </a:p>
          <a:p>
            <a:pPr marL="234841" indent="-234841" eaLnBrk="1" hangingPunct="1">
              <a:buFontTx/>
              <a:buAutoNum type="arabicPeriod"/>
            </a:pPr>
            <a:r>
              <a:rPr lang="en-US" altLang="en-US" smtClean="0">
                <a:latin typeface="Times New Roman" panose="02020603050405020304" pitchFamily="18" charset="0"/>
              </a:rPr>
              <a:t>Someone who gathers food growing wild, and hunts for food. </a:t>
            </a:r>
          </a:p>
          <a:p>
            <a:pPr marL="234841" indent="-234841" eaLnBrk="1" hangingPunct="1">
              <a:buFontTx/>
              <a:buAutoNum type="arabicPeriod"/>
            </a:pPr>
            <a:r>
              <a:rPr lang="en-US" altLang="en-US" smtClean="0">
                <a:latin typeface="Times New Roman" panose="02020603050405020304" pitchFamily="18" charset="0"/>
              </a:rPr>
              <a:t>A time in history when tools were made from stone</a:t>
            </a:r>
          </a:p>
          <a:p>
            <a:pPr marL="234841" indent="-234841" eaLnBrk="1" hangingPunct="1">
              <a:buFontTx/>
              <a:buAutoNum type="arabicPeriod"/>
            </a:pPr>
            <a:r>
              <a:rPr lang="en-US" altLang="en-US" smtClean="0">
                <a:latin typeface="Times New Roman" panose="02020603050405020304" pitchFamily="18" charset="0"/>
              </a:rPr>
              <a:t>Fire helped people survive. Fire was a source of heat, to stay warm in the Ice Age. Fire let them cook their food, which reduced the incident of disease. The ability to make fire allowed them to live and move about freely, in search of food and shelter, knowing they could relight a fire when needed. </a:t>
            </a:r>
          </a:p>
          <a:p>
            <a:pPr marL="234841" indent="-234841" eaLnBrk="1" hangingPunct="1">
              <a:buFontTx/>
              <a:buAutoNum type="arabicPeriod"/>
            </a:pPr>
            <a:r>
              <a:rPr lang="en-US" altLang="en-US" smtClean="0">
                <a:latin typeface="Times New Roman" panose="02020603050405020304" pitchFamily="18" charset="0"/>
              </a:rPr>
              <a:t>It was the Ice Age. They walked. </a:t>
            </a:r>
          </a:p>
          <a:p>
            <a:pPr marL="234841" indent="-234841" eaLnBrk="1" hangingPunct="1">
              <a:buFontTx/>
              <a:buAutoNum type="arabicPeriod"/>
            </a:pPr>
            <a:r>
              <a:rPr lang="en-US" altLang="en-US" smtClean="0">
                <a:latin typeface="Times New Roman" panose="02020603050405020304" pitchFamily="18" charset="0"/>
              </a:rPr>
              <a:t>Stick figures of people, well drawn animals, and stencil drawings of human hand prints</a:t>
            </a:r>
          </a:p>
          <a:p>
            <a:pPr marL="234841" indent="-234841" eaLnBrk="1" hangingPunct="1">
              <a:buFontTx/>
              <a:buAutoNum type="arabicPeriod"/>
            </a:pPr>
            <a:r>
              <a:rPr lang="en-US" altLang="en-US" smtClean="0">
                <a:latin typeface="Times New Roman" panose="02020603050405020304" pitchFamily="18" charset="0"/>
              </a:rPr>
              <a:t>No one knows. It’s a history mystery. Archaeologists have put many pieces of the past together. But there are many pieces yet to be discovered. </a:t>
            </a:r>
          </a:p>
        </p:txBody>
      </p:sp>
    </p:spTree>
    <p:extLst>
      <p:ext uri="{BB962C8B-B14F-4D97-AF65-F5344CB8AC3E}">
        <p14:creationId xmlns:p14="http://schemas.microsoft.com/office/powerpoint/2010/main" val="91634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9EF20D-539B-4018-A80B-6B996D7B25A1}" type="slidenum">
              <a:rPr lang="en-US" altLang="en-US"/>
              <a:pPr>
                <a:spcBef>
                  <a:spcPct val="0"/>
                </a:spcBef>
              </a:pPr>
              <a:t>3</a:t>
            </a:fld>
            <a:endParaRPr lang="en-US" altLang="en-US"/>
          </a:p>
        </p:txBody>
      </p:sp>
      <p:sp>
        <p:nvSpPr>
          <p:cNvPr id="8195" name="Rectangle 2"/>
          <p:cNvSpPr>
            <a:spLocks noChangeArrowheads="1" noTextEdit="1"/>
          </p:cNvSpPr>
          <p:nvPr>
            <p:ph type="sldImg"/>
          </p:nvPr>
        </p:nvSpPr>
        <p:spPr>
          <a:solidFill>
            <a:srgbClr val="FFFFFF"/>
          </a:solidFill>
          <a:ln/>
        </p:spPr>
      </p:sp>
      <p:sp>
        <p:nvSpPr>
          <p:cNvPr id="8196"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4791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2438B9-C52B-4BC9-9E3F-90A576E87A1D}" type="slidenum">
              <a:rPr lang="en-US" altLang="en-US"/>
              <a:pPr>
                <a:spcBef>
                  <a:spcPct val="0"/>
                </a:spcBef>
              </a:pPr>
              <a:t>4</a:t>
            </a:fld>
            <a:endParaRPr lang="en-US" altLang="en-US"/>
          </a:p>
        </p:txBody>
      </p:sp>
      <p:sp>
        <p:nvSpPr>
          <p:cNvPr id="10243" name="Rectangle 2"/>
          <p:cNvSpPr>
            <a:spLocks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500">
              <a:latin typeface="Times New Roman" panose="02020603050405020304" pitchFamily="18" charset="0"/>
            </a:endParaRPr>
          </a:p>
        </p:txBody>
      </p:sp>
    </p:spTree>
    <p:extLst>
      <p:ext uri="{BB962C8B-B14F-4D97-AF65-F5344CB8AC3E}">
        <p14:creationId xmlns:p14="http://schemas.microsoft.com/office/powerpoint/2010/main" val="54267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EE2DBA-FE94-40EA-8B2E-08DE81F7824F}" type="slidenum">
              <a:rPr lang="en-US" altLang="en-US"/>
              <a:pPr>
                <a:spcBef>
                  <a:spcPct val="0"/>
                </a:spcBef>
              </a:pPr>
              <a:t>5</a:t>
            </a:fld>
            <a:endParaRPr lang="en-US" altLang="en-US"/>
          </a:p>
        </p:txBody>
      </p:sp>
      <p:sp>
        <p:nvSpPr>
          <p:cNvPr id="12291" name="Rectangle 2"/>
          <p:cNvSpPr>
            <a:spLocks noChangeArrowheads="1" noTextEdit="1"/>
          </p:cNvSpPr>
          <p:nvPr>
            <p:ph type="sldImg"/>
          </p:nvPr>
        </p:nvSpPr>
        <p:spPr>
          <a:solidFill>
            <a:srgbClr val="FFFFFF"/>
          </a:solidFill>
          <a:ln/>
        </p:spPr>
      </p:sp>
      <p:sp>
        <p:nvSpPr>
          <p:cNvPr id="12292"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z="2500">
              <a:latin typeface="Times New Roman" panose="02020603050405020304" pitchFamily="18" charset="0"/>
            </a:endParaRPr>
          </a:p>
        </p:txBody>
      </p:sp>
    </p:spTree>
    <p:extLst>
      <p:ext uri="{BB962C8B-B14F-4D97-AF65-F5344CB8AC3E}">
        <p14:creationId xmlns:p14="http://schemas.microsoft.com/office/powerpoint/2010/main" val="166949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B4DD84-A607-4968-B8C6-12C4BEBC6548}" type="slidenum">
              <a:rPr lang="en-US" altLang="en-US"/>
              <a:pPr>
                <a:spcBef>
                  <a:spcPct val="0"/>
                </a:spcBef>
              </a:pPr>
              <a:t>6</a:t>
            </a:fld>
            <a:endParaRPr lang="en-US" altLang="en-US"/>
          </a:p>
        </p:txBody>
      </p:sp>
      <p:sp>
        <p:nvSpPr>
          <p:cNvPr id="14339" name="Rectangle 2"/>
          <p:cNvSpPr>
            <a:spLocks noChangeArrowheads="1" noTextEdit="1"/>
          </p:cNvSpPr>
          <p:nvPr>
            <p:ph type="sldImg"/>
          </p:nvPr>
        </p:nvSpPr>
        <p:spPr>
          <a:solidFill>
            <a:srgbClr val="FFFFFF"/>
          </a:solidFill>
          <a:ln/>
        </p:spPr>
      </p:sp>
      <p:sp>
        <p:nvSpPr>
          <p:cNvPr id="1434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7732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E8349D-5816-4976-A65D-77380098C979}" type="slidenum">
              <a:rPr lang="en-US" altLang="en-US"/>
              <a:pPr>
                <a:spcBef>
                  <a:spcPct val="0"/>
                </a:spcBef>
              </a:pPr>
              <a:t>7</a:t>
            </a:fld>
            <a:endParaRPr lang="en-US" altLang="en-US"/>
          </a:p>
        </p:txBody>
      </p:sp>
      <p:sp>
        <p:nvSpPr>
          <p:cNvPr id="16387" name="Rectangle 2"/>
          <p:cNvSpPr>
            <a:spLocks noChangeArrowheads="1" noTextEdit="1"/>
          </p:cNvSpPr>
          <p:nvPr>
            <p:ph type="sldImg"/>
          </p:nvPr>
        </p:nvSpPr>
        <p:spPr>
          <a:solidFill>
            <a:srgbClr val="FFFFFF"/>
          </a:solidFill>
          <a:ln/>
        </p:spPr>
      </p:sp>
      <p:sp>
        <p:nvSpPr>
          <p:cNvPr id="163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7471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4A67F2-0857-41FC-A181-89540FE6FE0E}" type="slidenum">
              <a:rPr lang="en-US" altLang="en-US"/>
              <a:pPr>
                <a:spcBef>
                  <a:spcPct val="0"/>
                </a:spcBef>
              </a:pPr>
              <a:t>8</a:t>
            </a:fld>
            <a:endParaRPr lang="en-US" altLang="en-US"/>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6138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63233" indent="-293551">
              <a:spcBef>
                <a:spcPct val="30000"/>
              </a:spcBef>
              <a:defRPr sz="1200">
                <a:solidFill>
                  <a:schemeClr val="tx1"/>
                </a:solidFill>
                <a:latin typeface="Times New Roman" panose="02020603050405020304" pitchFamily="18" charset="0"/>
              </a:defRPr>
            </a:lvl2pPr>
            <a:lvl3pPr marL="1174204" indent="-234841">
              <a:spcBef>
                <a:spcPct val="30000"/>
              </a:spcBef>
              <a:defRPr sz="1200">
                <a:solidFill>
                  <a:schemeClr val="tx1"/>
                </a:solidFill>
                <a:latin typeface="Times New Roman" panose="02020603050405020304" pitchFamily="18" charset="0"/>
              </a:defRPr>
            </a:lvl3pPr>
            <a:lvl4pPr marL="1643885" indent="-234841">
              <a:spcBef>
                <a:spcPct val="30000"/>
              </a:spcBef>
              <a:defRPr sz="1200">
                <a:solidFill>
                  <a:schemeClr val="tx1"/>
                </a:solidFill>
                <a:latin typeface="Times New Roman" panose="02020603050405020304" pitchFamily="18" charset="0"/>
              </a:defRPr>
            </a:lvl4pPr>
            <a:lvl5pPr marL="2113567" indent="-234841">
              <a:spcBef>
                <a:spcPct val="30000"/>
              </a:spcBef>
              <a:defRPr sz="1200">
                <a:solidFill>
                  <a:schemeClr val="tx1"/>
                </a:solidFill>
                <a:latin typeface="Times New Roman" panose="02020603050405020304" pitchFamily="18" charset="0"/>
              </a:defRPr>
            </a:lvl5pPr>
            <a:lvl6pPr marL="2583249" indent="-234841" eaLnBrk="0" fontAlgn="base" hangingPunct="0">
              <a:spcBef>
                <a:spcPct val="30000"/>
              </a:spcBef>
              <a:spcAft>
                <a:spcPct val="0"/>
              </a:spcAft>
              <a:defRPr sz="1200">
                <a:solidFill>
                  <a:schemeClr val="tx1"/>
                </a:solidFill>
                <a:latin typeface="Times New Roman" panose="02020603050405020304" pitchFamily="18" charset="0"/>
              </a:defRPr>
            </a:lvl6pPr>
            <a:lvl7pPr marL="3052930" indent="-234841" eaLnBrk="0" fontAlgn="base" hangingPunct="0">
              <a:spcBef>
                <a:spcPct val="30000"/>
              </a:spcBef>
              <a:spcAft>
                <a:spcPct val="0"/>
              </a:spcAft>
              <a:defRPr sz="1200">
                <a:solidFill>
                  <a:schemeClr val="tx1"/>
                </a:solidFill>
                <a:latin typeface="Times New Roman" panose="02020603050405020304" pitchFamily="18" charset="0"/>
              </a:defRPr>
            </a:lvl7pPr>
            <a:lvl8pPr marL="3522612" indent="-234841" eaLnBrk="0" fontAlgn="base" hangingPunct="0">
              <a:spcBef>
                <a:spcPct val="30000"/>
              </a:spcBef>
              <a:spcAft>
                <a:spcPct val="0"/>
              </a:spcAft>
              <a:defRPr sz="1200">
                <a:solidFill>
                  <a:schemeClr val="tx1"/>
                </a:solidFill>
                <a:latin typeface="Times New Roman" panose="02020603050405020304" pitchFamily="18" charset="0"/>
              </a:defRPr>
            </a:lvl8pPr>
            <a:lvl9pPr marL="3992293" indent="-234841"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04A1D0-B800-47F3-BA63-EB9A9CB7A33F}" type="slidenum">
              <a:rPr lang="en-US" altLang="en-US"/>
              <a:pPr>
                <a:spcBef>
                  <a:spcPct val="0"/>
                </a:spcBef>
              </a:pPr>
              <a:t>9</a:t>
            </a:fld>
            <a:endParaRPr lang="en-US" altLang="en-US"/>
          </a:p>
        </p:txBody>
      </p:sp>
      <p:sp>
        <p:nvSpPr>
          <p:cNvPr id="20483" name="Rectangle 2"/>
          <p:cNvSpPr>
            <a:spLocks noChangeArrowheads="1" noTextEdit="1"/>
          </p:cNvSpPr>
          <p:nvPr>
            <p:ph type="sldImg"/>
          </p:nvPr>
        </p:nvSpPr>
        <p:spPr>
          <a:solidFill>
            <a:srgbClr val="FFFFFF"/>
          </a:solidFill>
          <a:ln/>
        </p:spPr>
      </p:sp>
      <p:sp>
        <p:nvSpPr>
          <p:cNvPr id="204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838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D7A9E-D2D7-437F-B5F5-EE9F21554AFC}" type="slidenum">
              <a:rPr lang="en-US" altLang="en-US"/>
              <a:pPr>
                <a:defRPr/>
              </a:pPr>
              <a:t>‹#›</a:t>
            </a:fld>
            <a:endParaRPr lang="en-US" altLang="en-US"/>
          </a:p>
        </p:txBody>
      </p:sp>
    </p:spTree>
    <p:extLst>
      <p:ext uri="{BB962C8B-B14F-4D97-AF65-F5344CB8AC3E}">
        <p14:creationId xmlns:p14="http://schemas.microsoft.com/office/powerpoint/2010/main" val="34441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2F7BA4-494A-4939-AE57-9B631C5C37C4}" type="slidenum">
              <a:rPr lang="en-US" altLang="en-US"/>
              <a:pPr>
                <a:defRPr/>
              </a:pPr>
              <a:t>‹#›</a:t>
            </a:fld>
            <a:endParaRPr lang="en-US" altLang="en-US"/>
          </a:p>
        </p:txBody>
      </p:sp>
    </p:spTree>
    <p:extLst>
      <p:ext uri="{BB962C8B-B14F-4D97-AF65-F5344CB8AC3E}">
        <p14:creationId xmlns:p14="http://schemas.microsoft.com/office/powerpoint/2010/main" val="98251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6C897-2B0B-4C8B-812D-F9F62BBD08EB}" type="slidenum">
              <a:rPr lang="en-US" altLang="en-US"/>
              <a:pPr>
                <a:defRPr/>
              </a:pPr>
              <a:t>‹#›</a:t>
            </a:fld>
            <a:endParaRPr lang="en-US" altLang="en-US"/>
          </a:p>
        </p:txBody>
      </p:sp>
    </p:spTree>
    <p:extLst>
      <p:ext uri="{BB962C8B-B14F-4D97-AF65-F5344CB8AC3E}">
        <p14:creationId xmlns:p14="http://schemas.microsoft.com/office/powerpoint/2010/main" val="159266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CBC35B-CF3F-4D2C-9F04-E40774416CAA}" type="slidenum">
              <a:rPr lang="en-US" altLang="en-US"/>
              <a:pPr>
                <a:defRPr/>
              </a:pPr>
              <a:t>‹#›</a:t>
            </a:fld>
            <a:endParaRPr lang="en-US" altLang="en-US"/>
          </a:p>
        </p:txBody>
      </p:sp>
    </p:spTree>
    <p:extLst>
      <p:ext uri="{BB962C8B-B14F-4D97-AF65-F5344CB8AC3E}">
        <p14:creationId xmlns:p14="http://schemas.microsoft.com/office/powerpoint/2010/main" val="180555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544CC-04D6-476B-AFC4-C92BE2F109EE}" type="slidenum">
              <a:rPr lang="en-US" altLang="en-US"/>
              <a:pPr>
                <a:defRPr/>
              </a:pPr>
              <a:t>‹#›</a:t>
            </a:fld>
            <a:endParaRPr lang="en-US" altLang="en-US"/>
          </a:p>
        </p:txBody>
      </p:sp>
    </p:spTree>
    <p:extLst>
      <p:ext uri="{BB962C8B-B14F-4D97-AF65-F5344CB8AC3E}">
        <p14:creationId xmlns:p14="http://schemas.microsoft.com/office/powerpoint/2010/main" val="82645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9DFC8-9F50-4630-A8A1-6387D5689B80}" type="slidenum">
              <a:rPr lang="en-US" altLang="en-US"/>
              <a:pPr>
                <a:defRPr/>
              </a:pPr>
              <a:t>‹#›</a:t>
            </a:fld>
            <a:endParaRPr lang="en-US" altLang="en-US"/>
          </a:p>
        </p:txBody>
      </p:sp>
    </p:spTree>
    <p:extLst>
      <p:ext uri="{BB962C8B-B14F-4D97-AF65-F5344CB8AC3E}">
        <p14:creationId xmlns:p14="http://schemas.microsoft.com/office/powerpoint/2010/main" val="363654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8B2D15-E190-4E49-B49C-E4EB344CB960}" type="slidenum">
              <a:rPr lang="en-US" altLang="en-US"/>
              <a:pPr>
                <a:defRPr/>
              </a:pPr>
              <a:t>‹#›</a:t>
            </a:fld>
            <a:endParaRPr lang="en-US" altLang="en-US"/>
          </a:p>
        </p:txBody>
      </p:sp>
    </p:spTree>
    <p:extLst>
      <p:ext uri="{BB962C8B-B14F-4D97-AF65-F5344CB8AC3E}">
        <p14:creationId xmlns:p14="http://schemas.microsoft.com/office/powerpoint/2010/main" val="391494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2C0FD1-E813-4CA1-8E2F-D085640D9625}" type="slidenum">
              <a:rPr lang="en-US" altLang="en-US"/>
              <a:pPr>
                <a:defRPr/>
              </a:pPr>
              <a:t>‹#›</a:t>
            </a:fld>
            <a:endParaRPr lang="en-US" altLang="en-US"/>
          </a:p>
        </p:txBody>
      </p:sp>
    </p:spTree>
    <p:extLst>
      <p:ext uri="{BB962C8B-B14F-4D97-AF65-F5344CB8AC3E}">
        <p14:creationId xmlns:p14="http://schemas.microsoft.com/office/powerpoint/2010/main" val="13564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F8F735-D58E-4AD3-B1FC-4016F2148159}" type="slidenum">
              <a:rPr lang="en-US" altLang="en-US"/>
              <a:pPr>
                <a:defRPr/>
              </a:pPr>
              <a:t>‹#›</a:t>
            </a:fld>
            <a:endParaRPr lang="en-US" altLang="en-US"/>
          </a:p>
        </p:txBody>
      </p:sp>
    </p:spTree>
    <p:extLst>
      <p:ext uri="{BB962C8B-B14F-4D97-AF65-F5344CB8AC3E}">
        <p14:creationId xmlns:p14="http://schemas.microsoft.com/office/powerpoint/2010/main" val="377632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FCFFA0D-4320-4DDB-B565-8C1A1A10F54E}" type="slidenum">
              <a:rPr lang="en-US" altLang="en-US"/>
              <a:pPr>
                <a:defRPr/>
              </a:pPr>
              <a:t>‹#›</a:t>
            </a:fld>
            <a:endParaRPr lang="en-US" altLang="en-US"/>
          </a:p>
        </p:txBody>
      </p:sp>
    </p:spTree>
    <p:extLst>
      <p:ext uri="{BB962C8B-B14F-4D97-AF65-F5344CB8AC3E}">
        <p14:creationId xmlns:p14="http://schemas.microsoft.com/office/powerpoint/2010/main" val="78690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80BA9A-8A76-4735-A014-B9363A82E42B}" type="slidenum">
              <a:rPr lang="en-US" altLang="en-US"/>
              <a:pPr>
                <a:defRPr/>
              </a:pPr>
              <a:t>‹#›</a:t>
            </a:fld>
            <a:endParaRPr lang="en-US" altLang="en-US"/>
          </a:p>
        </p:txBody>
      </p:sp>
    </p:spTree>
    <p:extLst>
      <p:ext uri="{BB962C8B-B14F-4D97-AF65-F5344CB8AC3E}">
        <p14:creationId xmlns:p14="http://schemas.microsoft.com/office/powerpoint/2010/main" val="297015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Revised by Dr. D.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DD6FBA-446A-48C2-85A3-B899FE266917}" type="slidenum">
              <a:rPr lang="en-US" altLang="en-US"/>
              <a:pPr>
                <a:defRPr/>
              </a:pPr>
              <a:t>‹#›</a:t>
            </a:fld>
            <a:endParaRPr lang="en-US" altLang="en-US"/>
          </a:p>
        </p:txBody>
      </p:sp>
    </p:spTree>
    <p:extLst>
      <p:ext uri="{BB962C8B-B14F-4D97-AF65-F5344CB8AC3E}">
        <p14:creationId xmlns:p14="http://schemas.microsoft.com/office/powerpoint/2010/main" val="30983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en-US" smtClean="0"/>
              <a:t>Revised by Dr. D. 2014</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panose="02020603050405020304" pitchFamily="18" charset="0"/>
              </a:defRPr>
            </a:lvl1pPr>
          </a:lstStyle>
          <a:p>
            <a:pPr>
              <a:defRPr/>
            </a:pPr>
            <a:fld id="{ACEB947D-F8E0-4E38-AC08-66742BD399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ppst.com/clipart.html" TargetMode="External"/><Relationship Id="rId4" Type="http://schemas.openxmlformats.org/officeDocument/2006/relationships/hyperlink" Target="http://ancienthistory.mrdonn.org/index.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hillipmartin.info/clipa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arlyhumans.mrdonn.org/neanderthal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arlyhumans.mrdonn.org/caveart.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phillipmartin.info/clipar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animals.pppst.com/dinosaur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phillipmartin.info/clipar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nimals.pppst.com/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pppst.com/themes.html" TargetMode="External"/><Relationship Id="rId1" Type="http://schemas.openxmlformats.org/officeDocument/2006/relationships/slideLayout" Target="../slideLayouts/slideLayout12.xml"/><Relationship Id="rId4" Type="http://schemas.openxmlformats.org/officeDocument/2006/relationships/hyperlink" Target="http://www.pppst.com/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ncienthistory.pppst.com/archaeology.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arlyhumans.mrdonn.org/tool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1447800"/>
            <a:ext cx="4495800" cy="1676400"/>
          </a:xfrm>
        </p:spPr>
        <p:txBody>
          <a:bodyPr/>
          <a:lstStyle/>
          <a:p>
            <a:pPr eaLnBrk="1" hangingPunct="1"/>
            <a:r>
              <a:rPr lang="en-US" altLang="en-US" sz="6000" smtClean="0">
                <a:solidFill>
                  <a:srgbClr val="990000"/>
                </a:solidFill>
                <a:latin typeface="Sylfaen" panose="010A0502050306030303" pitchFamily="18" charset="0"/>
              </a:rPr>
              <a:t>The First Humans</a:t>
            </a:r>
          </a:p>
        </p:txBody>
      </p:sp>
      <p:sp>
        <p:nvSpPr>
          <p:cNvPr id="3075" name="Text Box 3"/>
          <p:cNvSpPr txBox="1">
            <a:spLocks noChangeArrowheads="1"/>
          </p:cNvSpPr>
          <p:nvPr/>
        </p:nvSpPr>
        <p:spPr bwMode="auto">
          <a:xfrm>
            <a:off x="419100" y="3491345"/>
            <a:ext cx="487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30000"/>
              </a:spcBef>
              <a:buFontTx/>
              <a:buNone/>
            </a:pPr>
            <a:r>
              <a:rPr lang="en-US" altLang="en-US" sz="2400" b="1" dirty="0">
                <a:solidFill>
                  <a:srgbClr val="003A03"/>
                </a:solidFill>
                <a:latin typeface="Arial" panose="020B0604020202020204" pitchFamily="34" charset="0"/>
              </a:rPr>
              <a:t>Hominids are the family of mankind</a:t>
            </a:r>
            <a:br>
              <a:rPr lang="en-US" altLang="en-US" sz="2400" b="1" dirty="0">
                <a:solidFill>
                  <a:srgbClr val="003A03"/>
                </a:solidFill>
                <a:latin typeface="Arial" panose="020B0604020202020204" pitchFamily="34" charset="0"/>
              </a:rPr>
            </a:br>
            <a:r>
              <a:rPr lang="en-US" altLang="en-US" sz="2400" b="1" dirty="0">
                <a:solidFill>
                  <a:srgbClr val="003A03"/>
                </a:solidFill>
                <a:latin typeface="Arial" panose="020B0604020202020204" pitchFamily="34" charset="0"/>
              </a:rPr>
              <a:t> and his or her relatives</a:t>
            </a:r>
            <a:r>
              <a:rPr lang="en-US" altLang="en-US" sz="2400" dirty="0">
                <a:solidFill>
                  <a:srgbClr val="003A03"/>
                </a:solidFill>
                <a:latin typeface="Arial" panose="020B0604020202020204" pitchFamily="34" charset="0"/>
              </a:rPr>
              <a:t>.</a:t>
            </a:r>
          </a:p>
          <a:p>
            <a:pPr eaLnBrk="1" hangingPunct="1">
              <a:spcBef>
                <a:spcPct val="0"/>
              </a:spcBef>
              <a:buFontTx/>
              <a:buNone/>
            </a:pPr>
            <a:endParaRPr lang="en-US" altLang="en-US" sz="2400" dirty="0">
              <a:solidFill>
                <a:schemeClr val="bg1"/>
              </a:solidFill>
              <a:latin typeface="Arial" panose="020B0604020202020204" pitchFamily="34" charset="0"/>
            </a:endParaRPr>
          </a:p>
        </p:txBody>
      </p:sp>
      <p:pic>
        <p:nvPicPr>
          <p:cNvPr id="3076" name="Picture 4" descr="main humans 001 caveman"/>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48200" y="1066800"/>
            <a:ext cx="3286125" cy="4114800"/>
          </a:xfrm>
        </p:spPr>
      </p:pic>
      <p:sp>
        <p:nvSpPr>
          <p:cNvPr id="3077" name="Text Box 6"/>
          <p:cNvSpPr txBox="1">
            <a:spLocks noChangeArrowheads="1"/>
          </p:cNvSpPr>
          <p:nvPr/>
        </p:nvSpPr>
        <p:spPr bwMode="auto">
          <a:xfrm>
            <a:off x="4724400" y="5334000"/>
            <a:ext cx="4033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Written by </a:t>
            </a:r>
            <a:r>
              <a:rPr lang="en-US" altLang="en-US" sz="2400">
                <a:latin typeface="Arial" panose="020B0604020202020204" pitchFamily="34" charset="0"/>
                <a:hlinkClick r:id="rId4"/>
              </a:rPr>
              <a:t>Lin Donn</a:t>
            </a:r>
            <a:endParaRPr lang="en-US" altLang="en-US" sz="2400">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Illustrated by </a:t>
            </a:r>
            <a:r>
              <a:rPr lang="en-US" altLang="en-US" sz="2400">
                <a:latin typeface="Arial" panose="020B0604020202020204" pitchFamily="34" charset="0"/>
                <a:hlinkClick r:id="rId5"/>
              </a:rPr>
              <a:t>Phillip Martin</a:t>
            </a:r>
            <a:endParaRPr lang="en-US" altLang="en-US" sz="2400">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525461"/>
            <a:ext cx="8077200" cy="1143000"/>
          </a:xfrm>
        </p:spPr>
        <p:txBody>
          <a:bodyPr/>
          <a:lstStyle/>
          <a:p>
            <a:pPr algn="l" eaLnBrk="1" hangingPunct="1"/>
            <a:r>
              <a:rPr lang="en-US" altLang="en-US" sz="4800" b="1" dirty="0" smtClean="0">
                <a:solidFill>
                  <a:srgbClr val="008000"/>
                </a:solidFill>
                <a:latin typeface="Sylfaen" panose="010A0502050306030303" pitchFamily="18" charset="0"/>
              </a:rPr>
              <a:t>Upright </a:t>
            </a:r>
            <a:r>
              <a:rPr lang="en-US" altLang="en-US" sz="4800" b="1" dirty="0" smtClean="0">
                <a:solidFill>
                  <a:srgbClr val="008000"/>
                </a:solidFill>
                <a:latin typeface="Sylfaen" panose="010A0502050306030303" pitchFamily="18" charset="0"/>
              </a:rPr>
              <a:t>Man – </a:t>
            </a:r>
            <a:br>
              <a:rPr lang="en-US" altLang="en-US" sz="4800" b="1" dirty="0" smtClean="0">
                <a:solidFill>
                  <a:srgbClr val="008000"/>
                </a:solidFill>
                <a:latin typeface="Sylfaen" panose="010A0502050306030303" pitchFamily="18" charset="0"/>
              </a:rPr>
            </a:br>
            <a:r>
              <a:rPr lang="en-US" altLang="en-US" sz="4800" b="1" dirty="0" smtClean="0">
                <a:solidFill>
                  <a:srgbClr val="008000"/>
                </a:solidFill>
                <a:latin typeface="Sylfaen" panose="010A0502050306030303" pitchFamily="18" charset="0"/>
              </a:rPr>
              <a:t>Homo erectus * Mesolithic Era</a:t>
            </a:r>
            <a:endParaRPr lang="en-US" altLang="en-US" sz="4800" b="1" dirty="0" smtClean="0">
              <a:solidFill>
                <a:srgbClr val="008000"/>
              </a:solidFill>
              <a:latin typeface="Sylfaen" panose="010A0502050306030303" pitchFamily="18" charset="0"/>
            </a:endParaRPr>
          </a:p>
        </p:txBody>
      </p:sp>
      <p:sp>
        <p:nvSpPr>
          <p:cNvPr id="21507" name="Text Box 3"/>
          <p:cNvSpPr txBox="1">
            <a:spLocks noChangeArrowheads="1"/>
          </p:cNvSpPr>
          <p:nvPr/>
        </p:nvSpPr>
        <p:spPr bwMode="auto">
          <a:xfrm>
            <a:off x="762000" y="1827209"/>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Many years passed.  Another group of man was born.  Scientists nicknamed this group “Upright Man”.  Upright Man </a:t>
            </a:r>
            <a:r>
              <a:rPr lang="en-US" altLang="en-US" sz="2400" b="1" i="1" u="sng" dirty="0">
                <a:solidFill>
                  <a:srgbClr val="008000"/>
                </a:solidFill>
                <a:latin typeface="Arial" panose="020B0604020202020204" pitchFamily="34" charset="0"/>
                <a:cs typeface="Times New Roman" panose="02020603050405020304" pitchFamily="18" charset="0"/>
              </a:rPr>
              <a:t>did</a:t>
            </a:r>
            <a:r>
              <a:rPr lang="en-US" altLang="en-US" sz="2400" b="1" u="sng" dirty="0">
                <a:solidFill>
                  <a:srgbClr val="008000"/>
                </a:solidFill>
                <a:latin typeface="Arial" panose="020B0604020202020204" pitchFamily="34" charset="0"/>
                <a:cs typeface="Times New Roman" panose="02020603050405020304" pitchFamily="18" charset="0"/>
              </a:rPr>
              <a:t> </a:t>
            </a:r>
            <a:r>
              <a:rPr lang="en-US" altLang="en-US" sz="2400" b="1" dirty="0">
                <a:solidFill>
                  <a:srgbClr val="008000"/>
                </a:solidFill>
                <a:latin typeface="Arial" panose="020B0604020202020204" pitchFamily="34" charset="0"/>
                <a:cs typeface="Times New Roman" panose="02020603050405020304" pitchFamily="18" charset="0"/>
              </a:rPr>
              <a:t>know how to make fire. </a:t>
            </a:r>
          </a:p>
          <a:p>
            <a:pPr eaLnBrk="1" hangingPunct="1">
              <a:spcBef>
                <a:spcPct val="0"/>
              </a:spcBef>
              <a:buFontTx/>
              <a:buNone/>
            </a:pPr>
            <a:endParaRPr lang="en-US" altLang="en-US" sz="2400" b="1" dirty="0">
              <a:solidFill>
                <a:srgbClr val="008000"/>
              </a:solidFill>
              <a:latin typeface="Arial" panose="020B0604020202020204" pitchFamily="34" charset="0"/>
              <a:cs typeface="Times New Roman" panose="02020603050405020304" pitchFamily="18" charset="0"/>
            </a:endParaRPr>
          </a:p>
        </p:txBody>
      </p:sp>
      <p:pic>
        <p:nvPicPr>
          <p:cNvPr id="21508" name="Picture 4" descr="main humans 010 matche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84800" y="2438400"/>
            <a:ext cx="3606800" cy="4114800"/>
          </a:xfrm>
        </p:spPr>
      </p:pic>
      <p:sp>
        <p:nvSpPr>
          <p:cNvPr id="10246" name="Text Box 6"/>
          <p:cNvSpPr txBox="1">
            <a:spLocks noChangeArrowheads="1"/>
          </p:cNvSpPr>
          <p:nvPr/>
        </p:nvSpPr>
        <p:spPr bwMode="auto">
          <a:xfrm>
            <a:off x="762000" y="3092448"/>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dirty="0">
                <a:solidFill>
                  <a:srgbClr val="008000"/>
                </a:solidFill>
                <a:latin typeface="Arial" panose="020B0604020202020204" pitchFamily="34" charset="0"/>
              </a:rPr>
              <a:t>That changed everything!</a:t>
            </a:r>
            <a:r>
              <a:rPr lang="en-US" altLang="en-US" sz="2400" b="1" dirty="0">
                <a:solidFill>
                  <a:srgbClr val="008000"/>
                </a:solidFill>
                <a:latin typeface="Arial" panose="020B0604020202020204" pitchFamily="34" charset="0"/>
              </a:rPr>
              <a:t> </a:t>
            </a:r>
            <a:r>
              <a:rPr lang="en-US" altLang="en-US" sz="2400" dirty="0">
                <a:solidFill>
                  <a:schemeClr val="hlink"/>
                </a:solidFill>
                <a:latin typeface="Arial" panose="020B0604020202020204" pitchFamily="34" charset="0"/>
              </a:rPr>
              <a:t> </a:t>
            </a:r>
          </a:p>
        </p:txBody>
      </p:sp>
      <p:sp>
        <p:nvSpPr>
          <p:cNvPr id="10247" name="Text Box 7"/>
          <p:cNvSpPr txBox="1">
            <a:spLocks noChangeArrowheads="1"/>
          </p:cNvSpPr>
          <p:nvPr/>
        </p:nvSpPr>
        <p:spPr bwMode="auto">
          <a:xfrm>
            <a:off x="762000" y="3657600"/>
            <a:ext cx="4876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rPr>
              <a:t>People began to </a:t>
            </a:r>
            <a:r>
              <a:rPr lang="en-US" altLang="en-US" sz="2400" b="1" dirty="0">
                <a:solidFill>
                  <a:srgbClr val="008000"/>
                </a:solidFill>
                <a:latin typeface="Arial" panose="020B0604020202020204" pitchFamily="34" charset="0"/>
              </a:rPr>
              <a:t>cook their food, </a:t>
            </a:r>
            <a:r>
              <a:rPr lang="en-US" altLang="en-US" sz="2400" dirty="0">
                <a:solidFill>
                  <a:schemeClr val="hlink"/>
                </a:solidFill>
                <a:latin typeface="Arial" panose="020B0604020202020204" pitchFamily="34" charset="0"/>
              </a:rPr>
              <a:t>which </a:t>
            </a:r>
            <a:r>
              <a:rPr lang="en-US" altLang="en-US" sz="2400" b="1" dirty="0">
                <a:solidFill>
                  <a:srgbClr val="008000"/>
                </a:solidFill>
                <a:latin typeface="Arial" panose="020B0604020202020204" pitchFamily="34" charset="0"/>
              </a:rPr>
              <a:t>helped to reduce disease</a:t>
            </a:r>
            <a:r>
              <a:rPr lang="en-US" altLang="en-US" sz="2400" dirty="0">
                <a:solidFill>
                  <a:schemeClr val="hlink"/>
                </a:solidFill>
                <a:latin typeface="Arial" panose="020B0604020202020204" pitchFamily="34" charset="0"/>
              </a:rPr>
              <a:t>.  People collected around the fire each night, to share stories of the day's hunt and activities, which helped to develop a spirit of community. </a:t>
            </a:r>
          </a:p>
          <a:p>
            <a:pPr eaLnBrk="1" hangingPunct="1">
              <a:spcBef>
                <a:spcPct val="0"/>
              </a:spcBef>
              <a:buFontTx/>
              <a:buNone/>
            </a:pPr>
            <a:endParaRPr lang="en-US" altLang="en-US" sz="2400" dirty="0">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utoUpdateAnimBg="0"/>
      <p:bldP spid="1024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152400"/>
            <a:ext cx="7772400" cy="1454150"/>
          </a:xfrm>
        </p:spPr>
        <p:txBody>
          <a:bodyPr/>
          <a:lstStyle/>
          <a:p>
            <a:pPr algn="l" eaLnBrk="1" hangingPunct="1"/>
            <a:r>
              <a:rPr lang="en-US" altLang="en-US" sz="4800" b="1" dirty="0" smtClean="0">
                <a:solidFill>
                  <a:srgbClr val="008000"/>
                </a:solidFill>
                <a:latin typeface="Sylfaen" panose="010A0502050306030303" pitchFamily="18" charset="0"/>
              </a:rPr>
              <a:t>Upright </a:t>
            </a:r>
            <a:r>
              <a:rPr lang="en-US" altLang="en-US" sz="4800" b="1" dirty="0" smtClean="0">
                <a:solidFill>
                  <a:srgbClr val="008000"/>
                </a:solidFill>
                <a:latin typeface="Sylfaen" panose="010A0502050306030303" pitchFamily="18" charset="0"/>
              </a:rPr>
              <a:t>Man- </a:t>
            </a:r>
            <a:br>
              <a:rPr lang="en-US" altLang="en-US" sz="4800" b="1" dirty="0" smtClean="0">
                <a:solidFill>
                  <a:srgbClr val="008000"/>
                </a:solidFill>
                <a:latin typeface="Sylfaen" panose="010A0502050306030303" pitchFamily="18" charset="0"/>
              </a:rPr>
            </a:br>
            <a:r>
              <a:rPr lang="en-US" altLang="en-US" sz="4800" b="1" dirty="0" smtClean="0">
                <a:solidFill>
                  <a:srgbClr val="008000"/>
                </a:solidFill>
                <a:latin typeface="Sylfaen" panose="010A0502050306030303" pitchFamily="18" charset="0"/>
              </a:rPr>
              <a:t>Homo erectus</a:t>
            </a:r>
            <a:endParaRPr lang="en-US" altLang="en-US" sz="4800" b="1" dirty="0" smtClean="0">
              <a:solidFill>
                <a:srgbClr val="008000"/>
              </a:solidFill>
              <a:latin typeface="Sylfaen" panose="010A0502050306030303" pitchFamily="18" charset="0"/>
            </a:endParaRPr>
          </a:p>
        </p:txBody>
      </p:sp>
      <p:sp>
        <p:nvSpPr>
          <p:cNvPr id="22531" name="Text Box 3"/>
          <p:cNvSpPr txBox="1">
            <a:spLocks noChangeArrowheads="1"/>
          </p:cNvSpPr>
          <p:nvPr/>
        </p:nvSpPr>
        <p:spPr bwMode="auto">
          <a:xfrm>
            <a:off x="762000" y="1627332"/>
            <a:ext cx="586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These Stone Age people were about the </a:t>
            </a:r>
            <a:r>
              <a:rPr lang="en-US" altLang="en-US" sz="2400" b="1" dirty="0">
                <a:solidFill>
                  <a:srgbClr val="008000"/>
                </a:solidFill>
                <a:latin typeface="Arial" panose="020B0604020202020204" pitchFamily="34" charset="0"/>
                <a:cs typeface="Times New Roman" panose="02020603050405020304" pitchFamily="18" charset="0"/>
              </a:rPr>
              <a:t>same size as modern humans.  </a:t>
            </a:r>
            <a:r>
              <a:rPr lang="en-US" altLang="en-US" sz="2400" dirty="0">
                <a:solidFill>
                  <a:schemeClr val="hlink"/>
                </a:solidFill>
                <a:latin typeface="Arial" panose="020B0604020202020204" pitchFamily="34" charset="0"/>
                <a:cs typeface="Times New Roman" panose="02020603050405020304" pitchFamily="18" charset="0"/>
              </a:rPr>
              <a:t>Their </a:t>
            </a:r>
            <a:r>
              <a:rPr lang="en-US" altLang="en-US" sz="2400" b="1" dirty="0">
                <a:solidFill>
                  <a:srgbClr val="008000"/>
                </a:solidFill>
                <a:latin typeface="Arial" panose="020B0604020202020204" pitchFamily="34" charset="0"/>
                <a:cs typeface="Times New Roman" panose="02020603050405020304" pitchFamily="18" charset="0"/>
              </a:rPr>
              <a:t>tool-making skills</a:t>
            </a:r>
            <a:r>
              <a:rPr lang="en-US" altLang="en-US" sz="2400" dirty="0">
                <a:solidFill>
                  <a:schemeClr val="hlink"/>
                </a:solidFill>
                <a:latin typeface="Arial" panose="020B0604020202020204" pitchFamily="34" charset="0"/>
                <a:cs typeface="Times New Roman" panose="02020603050405020304" pitchFamily="18" charset="0"/>
              </a:rPr>
              <a:t> were considerably </a:t>
            </a:r>
            <a:r>
              <a:rPr lang="en-US" altLang="en-US" sz="2400" b="1" dirty="0">
                <a:solidFill>
                  <a:srgbClr val="008000"/>
                </a:solidFill>
                <a:latin typeface="Arial" panose="020B0604020202020204" pitchFamily="34" charset="0"/>
                <a:cs typeface="Times New Roman" panose="02020603050405020304" pitchFamily="18" charset="0"/>
              </a:rPr>
              <a:t>improved.</a:t>
            </a:r>
            <a:r>
              <a:rPr lang="en-US" altLang="en-US" sz="2400" dirty="0">
                <a:solidFill>
                  <a:schemeClr val="hlink"/>
                </a:solidFill>
                <a:latin typeface="Arial" panose="020B0604020202020204" pitchFamily="34" charset="0"/>
                <a:cs typeface="Times New Roman" panose="02020603050405020304" pitchFamily="18" charset="0"/>
              </a:rPr>
              <a:t>  Their </a:t>
            </a:r>
            <a:r>
              <a:rPr lang="en-US" altLang="en-US" sz="2400" b="1" dirty="0">
                <a:solidFill>
                  <a:srgbClr val="008000"/>
                </a:solidFill>
                <a:latin typeface="Arial" panose="020B0604020202020204" pitchFamily="34" charset="0"/>
                <a:cs typeface="Times New Roman" panose="02020603050405020304" pitchFamily="18" charset="0"/>
              </a:rPr>
              <a:t>weapons included stone axes and knives. </a:t>
            </a:r>
          </a:p>
        </p:txBody>
      </p:sp>
      <p:pic>
        <p:nvPicPr>
          <p:cNvPr id="22532" name="Picture 7" descr="main humans 011 tool"/>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0" y="1828800"/>
            <a:ext cx="2819400" cy="4114800"/>
          </a:xfrm>
        </p:spPr>
      </p:pic>
      <p:sp>
        <p:nvSpPr>
          <p:cNvPr id="32777" name="Text Box 9"/>
          <p:cNvSpPr txBox="1">
            <a:spLocks noChangeArrowheads="1"/>
          </p:cNvSpPr>
          <p:nvPr/>
        </p:nvSpPr>
        <p:spPr bwMode="auto">
          <a:xfrm>
            <a:off x="762000" y="3733800"/>
            <a:ext cx="5410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Because Upright Man could make fire, he was </a:t>
            </a:r>
            <a:r>
              <a:rPr lang="en-US" altLang="en-US" sz="2400" b="1" dirty="0">
                <a:solidFill>
                  <a:srgbClr val="008000"/>
                </a:solidFill>
                <a:latin typeface="Arial" panose="020B0604020202020204" pitchFamily="34" charset="0"/>
                <a:cs typeface="Times New Roman" panose="02020603050405020304" pitchFamily="18" charset="0"/>
              </a:rPr>
              <a:t>free to move about in search of </a:t>
            </a:r>
            <a:r>
              <a:rPr lang="en-US" altLang="en-US" sz="2400" b="1" dirty="0" smtClean="0">
                <a:solidFill>
                  <a:srgbClr val="008000"/>
                </a:solidFill>
                <a:latin typeface="Arial" panose="020B0604020202020204" pitchFamily="34" charset="0"/>
                <a:cs typeface="Times New Roman" panose="02020603050405020304" pitchFamily="18" charset="0"/>
              </a:rPr>
              <a:t>food (</a:t>
            </a:r>
            <a:r>
              <a:rPr lang="en-US" altLang="en-US" sz="2400" b="1" u="sng" dirty="0" smtClean="0">
                <a:solidFill>
                  <a:srgbClr val="008000"/>
                </a:solidFill>
                <a:latin typeface="Arial" panose="020B0604020202020204" pitchFamily="34" charset="0"/>
                <a:cs typeface="Times New Roman" panose="02020603050405020304" pitchFamily="18" charset="0"/>
              </a:rPr>
              <a:t>Nomads</a:t>
            </a:r>
            <a:r>
              <a:rPr lang="en-US" altLang="en-US" sz="2400" b="1" dirty="0" smtClean="0">
                <a:solidFill>
                  <a:srgbClr val="008000"/>
                </a:solidFill>
                <a:latin typeface="Arial" panose="020B0604020202020204" pitchFamily="34" charset="0"/>
                <a:cs typeface="Times New Roman" panose="02020603050405020304" pitchFamily="18" charset="0"/>
              </a:rPr>
              <a:t>)</a:t>
            </a:r>
            <a:r>
              <a:rPr lang="en-US" altLang="en-US" sz="2400" dirty="0" smtClean="0">
                <a:solidFill>
                  <a:schemeClr val="hlink"/>
                </a:solidFill>
                <a:latin typeface="Arial" panose="020B0604020202020204" pitchFamily="34" charset="0"/>
                <a:cs typeface="Times New Roman" panose="02020603050405020304" pitchFamily="18" charset="0"/>
              </a:rPr>
              <a:t>. He </a:t>
            </a:r>
            <a:r>
              <a:rPr lang="en-US" altLang="en-US" sz="2400" dirty="0">
                <a:solidFill>
                  <a:schemeClr val="hlink"/>
                </a:solidFill>
                <a:latin typeface="Arial" panose="020B0604020202020204" pitchFamily="34" charset="0"/>
                <a:cs typeface="Times New Roman" panose="02020603050405020304" pitchFamily="18" charset="0"/>
              </a:rPr>
              <a:t>did not have to worry about freezing. He made warm </a:t>
            </a:r>
            <a:r>
              <a:rPr lang="en-US" altLang="en-US" sz="2400" b="1" dirty="0">
                <a:solidFill>
                  <a:srgbClr val="008000"/>
                </a:solidFill>
                <a:latin typeface="Arial" panose="020B0604020202020204" pitchFamily="34" charset="0"/>
                <a:cs typeface="Times New Roman" panose="02020603050405020304" pitchFamily="18" charset="0"/>
              </a:rPr>
              <a:t>clothes from animal skins</a:t>
            </a:r>
            <a:r>
              <a:rPr lang="en-US" altLang="en-US" sz="2400" dirty="0">
                <a:solidFill>
                  <a:schemeClr val="hlink"/>
                </a:solidFill>
                <a:latin typeface="Arial" panose="020B0604020202020204" pitchFamily="34" charset="0"/>
                <a:cs typeface="Times New Roman" panose="02020603050405020304" pitchFamily="18" charset="0"/>
              </a:rPr>
              <a:t>. At night, he built a campfire to cook his food and to stay warm. </a:t>
            </a:r>
            <a:endParaRPr lang="en-US" altLang="en-US" sz="2400" dirty="0">
              <a:solidFill>
                <a:schemeClr val="hlink"/>
              </a:solidFill>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Man Leaves Home</a:t>
            </a:r>
          </a:p>
        </p:txBody>
      </p:sp>
      <p:sp>
        <p:nvSpPr>
          <p:cNvPr id="23555" name="Text Box 3"/>
          <p:cNvSpPr txBox="1">
            <a:spLocks noChangeArrowheads="1"/>
          </p:cNvSpPr>
          <p:nvPr/>
        </p:nvSpPr>
        <p:spPr bwMode="auto">
          <a:xfrm>
            <a:off x="3032125" y="1617996"/>
            <a:ext cx="58832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About </a:t>
            </a:r>
            <a:r>
              <a:rPr lang="en-US" altLang="en-US" sz="2400" b="1" dirty="0">
                <a:solidFill>
                  <a:srgbClr val="008000"/>
                </a:solidFill>
                <a:latin typeface="Arial" panose="020B0604020202020204" pitchFamily="34" charset="0"/>
                <a:cs typeface="Times New Roman" panose="02020603050405020304" pitchFamily="18" charset="0"/>
              </a:rPr>
              <a:t>one million years ago</a:t>
            </a:r>
            <a:r>
              <a:rPr lang="en-US" altLang="en-US" sz="2400" dirty="0">
                <a:solidFill>
                  <a:schemeClr val="hlink"/>
                </a:solidFill>
                <a:latin typeface="Arial" panose="020B0604020202020204" pitchFamily="34" charset="0"/>
                <a:cs typeface="Times New Roman" panose="02020603050405020304" pitchFamily="18" charset="0"/>
              </a:rPr>
              <a:t>, </a:t>
            </a:r>
            <a:r>
              <a:rPr lang="en-US" altLang="en-US" sz="2400" b="1" dirty="0">
                <a:solidFill>
                  <a:srgbClr val="008000"/>
                </a:solidFill>
                <a:latin typeface="Arial" panose="020B0604020202020204" pitchFamily="34" charset="0"/>
                <a:cs typeface="Times New Roman" panose="02020603050405020304" pitchFamily="18" charset="0"/>
              </a:rPr>
              <a:t>Upright Man began to slowly leave Africa</a:t>
            </a:r>
            <a:r>
              <a:rPr lang="en-US" altLang="en-US" sz="2400" dirty="0">
                <a:solidFill>
                  <a:schemeClr val="hlink"/>
                </a:solidFill>
                <a:latin typeface="Arial" panose="020B0604020202020204" pitchFamily="34" charset="0"/>
                <a:cs typeface="Times New Roman" panose="02020603050405020304" pitchFamily="18" charset="0"/>
              </a:rPr>
              <a:t>. These early people began to populate the world. </a:t>
            </a:r>
          </a:p>
        </p:txBody>
      </p:sp>
      <p:pic>
        <p:nvPicPr>
          <p:cNvPr id="23556" name="Picture 4" descr="main humans 012 signpost">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2057400"/>
            <a:ext cx="2438400" cy="4114800"/>
          </a:xfrm>
        </p:spPr>
      </p:pic>
      <p:sp>
        <p:nvSpPr>
          <p:cNvPr id="12294" name="Text Box 6"/>
          <p:cNvSpPr txBox="1">
            <a:spLocks noChangeArrowheads="1"/>
          </p:cNvSpPr>
          <p:nvPr/>
        </p:nvSpPr>
        <p:spPr bwMode="auto">
          <a:xfrm>
            <a:off x="3048000" y="4648200"/>
            <a:ext cx="586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hlink"/>
                </a:solidFill>
                <a:latin typeface="Arial" panose="020B0604020202020204" pitchFamily="34" charset="0"/>
                <a:cs typeface="Times New Roman" panose="02020603050405020304" pitchFamily="18" charset="0"/>
              </a:rPr>
              <a:t>Scientists have found artifacts of their tools and weapons, which help us to understand how they lived, where they went, and how they got there.</a:t>
            </a:r>
          </a:p>
        </p:txBody>
      </p:sp>
      <p:sp>
        <p:nvSpPr>
          <p:cNvPr id="12295" name="Text Box 7"/>
          <p:cNvSpPr txBox="1">
            <a:spLocks noChangeArrowheads="1"/>
          </p:cNvSpPr>
          <p:nvPr/>
        </p:nvSpPr>
        <p:spPr bwMode="auto">
          <a:xfrm>
            <a:off x="3048000" y="3095625"/>
            <a:ext cx="571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They did not need a boat. The Ice Age was here! </a:t>
            </a:r>
            <a:r>
              <a:rPr lang="en-US" altLang="en-US" sz="2400" b="1" dirty="0">
                <a:solidFill>
                  <a:srgbClr val="008000"/>
                </a:solidFill>
                <a:latin typeface="Arial" panose="020B0604020202020204" pitchFamily="34" charset="0"/>
                <a:cs typeface="Times New Roman" panose="02020603050405020304" pitchFamily="18" charset="0"/>
              </a:rPr>
              <a:t>They traveled across giant walkways of frozen ice</a:t>
            </a:r>
            <a:r>
              <a:rPr lang="en-US" altLang="en-US" sz="2400" dirty="0">
                <a:solidFill>
                  <a:schemeClr val="hlink"/>
                </a:solidFill>
                <a:latin typeface="Arial" panose="020B0604020202020204" pitchFamily="34" charset="0"/>
                <a:cs typeface="Times New Roman" panose="02020603050405020304" pitchFamily="18" charset="0"/>
              </a:rPr>
              <a:t>, over what later would become vast rivers and seas.</a:t>
            </a: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utoUpdateAnimBg="0"/>
      <p:bldP spid="1229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a:xfrm>
            <a:off x="533400" y="619414"/>
            <a:ext cx="7772400" cy="1143000"/>
          </a:xfrm>
        </p:spPr>
        <p:txBody>
          <a:bodyPr/>
          <a:lstStyle/>
          <a:p>
            <a:r>
              <a:rPr lang="en-US" altLang="en-US" b="1" dirty="0" smtClean="0"/>
              <a:t>EARLY HUMAN MIGRATION</a:t>
            </a:r>
          </a:p>
        </p:txBody>
      </p:sp>
      <p:pic>
        <p:nvPicPr>
          <p:cNvPr id="11267" name="Content Placeholder 7" descr="Early Human Migration Pattern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905000"/>
            <a:ext cx="7924800" cy="4692650"/>
          </a:xfrm>
        </p:spPr>
      </p:pic>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13</a:t>
            </a:fld>
            <a:endParaRPr lang="en-US" altLang="en-US"/>
          </a:p>
        </p:txBody>
      </p:sp>
    </p:spTree>
    <p:extLst>
      <p:ext uri="{BB962C8B-B14F-4D97-AF65-F5344CB8AC3E}">
        <p14:creationId xmlns:p14="http://schemas.microsoft.com/office/powerpoint/2010/main" val="763721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Neanderthals</a:t>
            </a:r>
          </a:p>
        </p:txBody>
      </p:sp>
      <p:sp>
        <p:nvSpPr>
          <p:cNvPr id="25603" name="Text Box 3"/>
          <p:cNvSpPr txBox="1">
            <a:spLocks noChangeArrowheads="1"/>
          </p:cNvSpPr>
          <p:nvPr/>
        </p:nvSpPr>
        <p:spPr bwMode="auto">
          <a:xfrm>
            <a:off x="685800" y="160020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One day, scientists found a new skeleton. This skeleton was from another group of early men. Scientists named this man </a:t>
            </a:r>
            <a:r>
              <a:rPr lang="en-US" altLang="en-US" sz="2400" b="1" i="1" dirty="0">
                <a:solidFill>
                  <a:srgbClr val="008000"/>
                </a:solidFill>
                <a:latin typeface="Arial" panose="020B0604020202020204" pitchFamily="34" charset="0"/>
                <a:cs typeface="Times New Roman" panose="02020603050405020304" pitchFamily="18" charset="0"/>
              </a:rPr>
              <a:t>Neanderthal man</a:t>
            </a:r>
            <a:r>
              <a:rPr lang="en-US" altLang="en-US" sz="2400" dirty="0">
                <a:solidFill>
                  <a:schemeClr val="hlink"/>
                </a:solidFill>
                <a:latin typeface="Arial" panose="020B0604020202020204" pitchFamily="34" charset="0"/>
                <a:cs typeface="Times New Roman" panose="02020603050405020304" pitchFamily="18" charset="0"/>
              </a:rPr>
              <a:t>, </a:t>
            </a:r>
            <a:r>
              <a:rPr lang="en-US" altLang="en-US" sz="2400" b="1" dirty="0">
                <a:solidFill>
                  <a:srgbClr val="008000"/>
                </a:solidFill>
                <a:latin typeface="Arial" panose="020B0604020202020204" pitchFamily="34" charset="0"/>
                <a:cs typeface="Times New Roman" panose="02020603050405020304" pitchFamily="18" charset="0"/>
              </a:rPr>
              <a:t>after the </a:t>
            </a:r>
            <a:r>
              <a:rPr lang="en-US" altLang="en-US" sz="2400" b="1" dirty="0" smtClean="0">
                <a:solidFill>
                  <a:srgbClr val="008000"/>
                </a:solidFill>
                <a:latin typeface="Arial" panose="020B0604020202020204" pitchFamily="34" charset="0"/>
                <a:cs typeface="Times New Roman" panose="02020603050405020304" pitchFamily="18" charset="0"/>
              </a:rPr>
              <a:t>valley, Germany </a:t>
            </a:r>
            <a:r>
              <a:rPr lang="en-US" altLang="en-US" sz="2400" dirty="0">
                <a:solidFill>
                  <a:schemeClr val="hlink"/>
                </a:solidFill>
                <a:latin typeface="Arial" panose="020B0604020202020204" pitchFamily="34" charset="0"/>
                <a:cs typeface="Times New Roman" panose="02020603050405020304" pitchFamily="18" charset="0"/>
              </a:rPr>
              <a:t>in which the skeleton had been found. </a:t>
            </a:r>
          </a:p>
        </p:txBody>
      </p:sp>
      <p:pic>
        <p:nvPicPr>
          <p:cNvPr id="25604" name="Picture 5" descr="main humans 013 neaderthal"/>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67200" y="2971800"/>
            <a:ext cx="4876800" cy="3603625"/>
          </a:xfrm>
        </p:spPr>
      </p:pic>
      <p:sp>
        <p:nvSpPr>
          <p:cNvPr id="13320" name="Text Box 8"/>
          <p:cNvSpPr txBox="1">
            <a:spLocks noChangeArrowheads="1"/>
          </p:cNvSpPr>
          <p:nvPr/>
        </p:nvSpPr>
        <p:spPr bwMode="auto">
          <a:xfrm>
            <a:off x="685800" y="3276600"/>
            <a:ext cx="3810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en-US" altLang="en-US" sz="2400" b="1" dirty="0" smtClean="0">
                <a:solidFill>
                  <a:srgbClr val="008000"/>
                </a:solidFill>
                <a:latin typeface="Arial" panose="020B0604020202020204" pitchFamily="34" charset="0"/>
                <a:cs typeface="Times New Roman" panose="02020603050405020304" pitchFamily="18" charset="0"/>
              </a:rPr>
              <a:t>First to bury their dead</a:t>
            </a:r>
          </a:p>
          <a:p>
            <a:pPr marL="342900" indent="-342900" eaLnBrk="1" hangingPunct="1">
              <a:spcBef>
                <a:spcPct val="0"/>
              </a:spcBef>
            </a:pPr>
            <a:r>
              <a:rPr lang="en-US" altLang="en-US" sz="2400" b="1" dirty="0" smtClean="0">
                <a:solidFill>
                  <a:srgbClr val="008000"/>
                </a:solidFill>
                <a:latin typeface="Arial" panose="020B0604020202020204" pitchFamily="34" charset="0"/>
                <a:cs typeface="Times New Roman" panose="02020603050405020304" pitchFamily="18" charset="0"/>
              </a:rPr>
              <a:t>Clothes from animal skins</a:t>
            </a:r>
          </a:p>
          <a:p>
            <a:pPr marL="342900" indent="-342900" eaLnBrk="1" hangingPunct="1">
              <a:spcBef>
                <a:spcPct val="0"/>
              </a:spcBef>
            </a:pPr>
            <a:r>
              <a:rPr lang="en-US" altLang="en-US" sz="2400" b="1" dirty="0" smtClean="0">
                <a:solidFill>
                  <a:srgbClr val="008000"/>
                </a:solidFill>
                <a:latin typeface="Arial" panose="020B0604020202020204" pitchFamily="34" charset="0"/>
                <a:cs typeface="Times New Roman" panose="02020603050405020304" pitchFamily="18" charset="0"/>
              </a:rPr>
              <a:t>Lived in caves and tents</a:t>
            </a:r>
          </a:p>
          <a:p>
            <a:pPr eaLnBrk="1" hangingPunct="1">
              <a:spcBef>
                <a:spcPct val="0"/>
              </a:spcBef>
              <a:buFontTx/>
              <a:buNone/>
            </a:pPr>
            <a:endParaRPr lang="en-US" altLang="en-US" sz="2400" dirty="0">
              <a:solidFill>
                <a:schemeClr val="hlink"/>
              </a:solidFill>
              <a:latin typeface="Arial" panose="020B0604020202020204" pitchFamily="34"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Neanderthals</a:t>
            </a:r>
          </a:p>
        </p:txBody>
      </p:sp>
      <p:sp>
        <p:nvSpPr>
          <p:cNvPr id="29699" name="Text Box 3"/>
          <p:cNvSpPr txBox="1">
            <a:spLocks noChangeArrowheads="1"/>
          </p:cNvSpPr>
          <p:nvPr/>
        </p:nvSpPr>
        <p:spPr bwMode="auto">
          <a:xfrm>
            <a:off x="3429000" y="1676400"/>
            <a:ext cx="5562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Still, Neanderthals </a:t>
            </a:r>
            <a:r>
              <a:rPr lang="en-US" altLang="en-US" sz="2400" b="1" i="1" dirty="0">
                <a:solidFill>
                  <a:schemeClr val="hlink"/>
                </a:solidFill>
                <a:latin typeface="Arial" panose="020B0604020202020204" pitchFamily="34" charset="0"/>
                <a:cs typeface="Times New Roman" panose="02020603050405020304" pitchFamily="18" charset="0"/>
              </a:rPr>
              <a:t>were</a:t>
            </a:r>
            <a:r>
              <a:rPr lang="en-US" altLang="en-US" sz="2400" dirty="0">
                <a:solidFill>
                  <a:schemeClr val="hlink"/>
                </a:solidFill>
                <a:latin typeface="Arial" panose="020B0604020202020204" pitchFamily="34" charset="0"/>
                <a:cs typeface="Times New Roman" panose="02020603050405020304" pitchFamily="18" charset="0"/>
              </a:rPr>
              <a:t> different from other species of early humans. They were </a:t>
            </a:r>
            <a:r>
              <a:rPr lang="en-US" altLang="en-US" sz="2400" b="1" dirty="0">
                <a:solidFill>
                  <a:srgbClr val="008000"/>
                </a:solidFill>
                <a:latin typeface="Arial" panose="020B0604020202020204" pitchFamily="34" charset="0"/>
                <a:cs typeface="Times New Roman" panose="02020603050405020304" pitchFamily="18" charset="0"/>
              </a:rPr>
              <a:t>tall and smart, and used caves as their homes. They were great hunters.</a:t>
            </a:r>
          </a:p>
        </p:txBody>
      </p:sp>
      <p:pic>
        <p:nvPicPr>
          <p:cNvPr id="29700" name="Picture 4" descr="main humans 014 question">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0" y="1524000"/>
            <a:ext cx="3314700" cy="4114800"/>
          </a:xfrm>
        </p:spPr>
      </p:pic>
      <p:sp>
        <p:nvSpPr>
          <p:cNvPr id="14342" name="Text Box 6"/>
          <p:cNvSpPr txBox="1">
            <a:spLocks noChangeArrowheads="1"/>
          </p:cNvSpPr>
          <p:nvPr/>
        </p:nvSpPr>
        <p:spPr bwMode="auto">
          <a:xfrm>
            <a:off x="3429000" y="3429000"/>
            <a:ext cx="5791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Considering how smart they were, and how advanced for their time, scientists are puzzled that the Neanderthals were one of the early species of man to die out. Many species of man died out in these early days. But why the Neanderthals? It is a history mystery.</a:t>
            </a: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en-US" altLang="en-US" sz="4800" b="1" dirty="0" smtClean="0">
                <a:solidFill>
                  <a:srgbClr val="008000"/>
                </a:solidFill>
                <a:latin typeface="Sylfaen" panose="010A0502050306030303" pitchFamily="18" charset="0"/>
                <a:cs typeface="Times New Roman" panose="02020603050405020304" pitchFamily="18" charset="0"/>
              </a:rPr>
              <a:t>Cro-Magnon </a:t>
            </a:r>
            <a:r>
              <a:rPr lang="en-US" altLang="en-US" sz="4800" b="1" dirty="0" smtClean="0">
                <a:solidFill>
                  <a:srgbClr val="008000"/>
                </a:solidFill>
                <a:latin typeface="Sylfaen" panose="010A0502050306030303" pitchFamily="18" charset="0"/>
                <a:cs typeface="Times New Roman" panose="02020603050405020304" pitchFamily="18" charset="0"/>
              </a:rPr>
              <a:t>Man – </a:t>
            </a:r>
            <a:br>
              <a:rPr lang="en-US" altLang="en-US" sz="4800" b="1" dirty="0" smtClean="0">
                <a:solidFill>
                  <a:srgbClr val="008000"/>
                </a:solidFill>
                <a:latin typeface="Sylfaen" panose="010A0502050306030303" pitchFamily="18" charset="0"/>
                <a:cs typeface="Times New Roman" panose="02020603050405020304" pitchFamily="18" charset="0"/>
              </a:rPr>
            </a:br>
            <a:r>
              <a:rPr lang="en-US" altLang="en-US" sz="4800" b="1" dirty="0" smtClean="0">
                <a:solidFill>
                  <a:srgbClr val="008000"/>
                </a:solidFill>
                <a:latin typeface="Sylfaen" panose="010A0502050306030303" pitchFamily="18" charset="0"/>
                <a:cs typeface="Times New Roman" panose="02020603050405020304" pitchFamily="18" charset="0"/>
              </a:rPr>
              <a:t>Homo sapiens</a:t>
            </a:r>
            <a:br>
              <a:rPr lang="en-US" altLang="en-US" sz="4800" b="1" dirty="0" smtClean="0">
                <a:solidFill>
                  <a:srgbClr val="008000"/>
                </a:solidFill>
                <a:latin typeface="Sylfaen" panose="010A0502050306030303" pitchFamily="18" charset="0"/>
                <a:cs typeface="Times New Roman" panose="02020603050405020304" pitchFamily="18" charset="0"/>
              </a:rPr>
            </a:br>
            <a:r>
              <a:rPr lang="en-US" altLang="en-US" sz="4800" b="1" dirty="0" smtClean="0">
                <a:solidFill>
                  <a:srgbClr val="008000"/>
                </a:solidFill>
                <a:latin typeface="Sylfaen" panose="010A0502050306030303" pitchFamily="18" charset="0"/>
                <a:cs typeface="Times New Roman" panose="02020603050405020304" pitchFamily="18" charset="0"/>
              </a:rPr>
              <a:t>Wise man</a:t>
            </a:r>
            <a:endParaRPr lang="en-US" altLang="en-US" sz="4800" b="1" dirty="0" smtClean="0">
              <a:solidFill>
                <a:srgbClr val="008000"/>
              </a:solidFill>
              <a:latin typeface="Sylfaen" panose="010A0502050306030303" pitchFamily="18" charset="0"/>
            </a:endParaRPr>
          </a:p>
        </p:txBody>
      </p:sp>
      <p:sp>
        <p:nvSpPr>
          <p:cNvPr id="31747" name="Text Box 3"/>
          <p:cNvSpPr txBox="1">
            <a:spLocks noChangeArrowheads="1"/>
          </p:cNvSpPr>
          <p:nvPr/>
        </p:nvSpPr>
        <p:spPr bwMode="auto">
          <a:xfrm>
            <a:off x="653222" y="2618317"/>
            <a:ext cx="64928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Another group of early men stood out during this period. Scientists nicknamed this group  “Cro-Magnon man”. </a:t>
            </a:r>
          </a:p>
        </p:txBody>
      </p:sp>
      <p:sp>
        <p:nvSpPr>
          <p:cNvPr id="16388" name="Text Box 4"/>
          <p:cNvSpPr txBox="1">
            <a:spLocks noChangeArrowheads="1"/>
          </p:cNvSpPr>
          <p:nvPr/>
        </p:nvSpPr>
        <p:spPr bwMode="auto">
          <a:xfrm>
            <a:off x="598833" y="3958167"/>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rgbClr val="008000"/>
                </a:solidFill>
                <a:latin typeface="Arial" panose="020B0604020202020204" pitchFamily="34" charset="0"/>
                <a:cs typeface="Times New Roman" panose="02020603050405020304" pitchFamily="18" charset="0"/>
              </a:rPr>
              <a:t>Cro-Magnon man lived in Europe</a:t>
            </a:r>
            <a:r>
              <a:rPr lang="en-US" altLang="en-US" sz="2400" dirty="0">
                <a:solidFill>
                  <a:schemeClr val="hlink"/>
                </a:solidFill>
                <a:latin typeface="Arial" panose="020B0604020202020204" pitchFamily="34" charset="0"/>
                <a:cs typeface="Times New Roman" panose="02020603050405020304" pitchFamily="18" charset="0"/>
              </a:rPr>
              <a:t>. </a:t>
            </a:r>
          </a:p>
        </p:txBody>
      </p:sp>
      <p:pic>
        <p:nvPicPr>
          <p:cNvPr id="31749" name="Picture 5" descr="main humans 015  duo"/>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994400" y="1905000"/>
            <a:ext cx="2921000" cy="4114800"/>
          </a:xfrm>
        </p:spPr>
      </p:pic>
      <p:sp>
        <p:nvSpPr>
          <p:cNvPr id="16391" name="Text Box 7"/>
          <p:cNvSpPr txBox="1">
            <a:spLocks noChangeArrowheads="1"/>
          </p:cNvSpPr>
          <p:nvPr/>
        </p:nvSpPr>
        <p:spPr bwMode="auto">
          <a:xfrm>
            <a:off x="584200" y="4571183"/>
            <a:ext cx="5410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This group did </a:t>
            </a:r>
            <a:r>
              <a:rPr lang="en-US" altLang="en-US" sz="2400" b="1" i="1" dirty="0">
                <a:solidFill>
                  <a:schemeClr val="hlink"/>
                </a:solidFill>
                <a:latin typeface="Arial" panose="020B0604020202020204" pitchFamily="34" charset="0"/>
                <a:cs typeface="Times New Roman" panose="02020603050405020304" pitchFamily="18" charset="0"/>
              </a:rPr>
              <a:t>not</a:t>
            </a:r>
            <a:r>
              <a:rPr lang="en-US" altLang="en-US" sz="2400" dirty="0">
                <a:solidFill>
                  <a:schemeClr val="hlink"/>
                </a:solidFill>
                <a:latin typeface="Arial" panose="020B0604020202020204" pitchFamily="34" charset="0"/>
                <a:cs typeface="Times New Roman" panose="02020603050405020304" pitchFamily="18" charset="0"/>
              </a:rPr>
              <a:t> live a life of constant struggle for survival because they </a:t>
            </a:r>
            <a:r>
              <a:rPr lang="en-US" altLang="en-US" sz="2400" b="1" dirty="0">
                <a:solidFill>
                  <a:srgbClr val="008000"/>
                </a:solidFill>
                <a:latin typeface="Arial" panose="020B0604020202020204" pitchFamily="34" charset="0"/>
                <a:cs typeface="Times New Roman" panose="02020603050405020304" pitchFamily="18" charset="0"/>
              </a:rPr>
              <a:t>worked together to provide food </a:t>
            </a:r>
            <a:r>
              <a:rPr lang="en-US" altLang="en-US" sz="2400" dirty="0">
                <a:solidFill>
                  <a:schemeClr val="hlink"/>
                </a:solidFill>
                <a:latin typeface="Arial" panose="020B0604020202020204" pitchFamily="34" charset="0"/>
                <a:cs typeface="Times New Roman" panose="02020603050405020304" pitchFamily="18" charset="0"/>
              </a:rPr>
              <a:t>for their tribe.</a:t>
            </a:r>
          </a:p>
          <a:p>
            <a:pPr eaLnBrk="1" hangingPunct="1">
              <a:spcBef>
                <a:spcPct val="0"/>
              </a:spcBef>
              <a:buFontTx/>
              <a:buNone/>
            </a:pPr>
            <a:endParaRPr lang="en-US" altLang="en-US" sz="2400" dirty="0">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P spid="1639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en-US" altLang="en-US" sz="4800" b="1" dirty="0" smtClean="0">
                <a:solidFill>
                  <a:srgbClr val="008000"/>
                </a:solidFill>
                <a:latin typeface="Sylfaen" panose="010A0502050306030303" pitchFamily="18" charset="0"/>
              </a:rPr>
              <a:t>Cro-Magnon Man</a:t>
            </a:r>
          </a:p>
        </p:txBody>
      </p:sp>
      <p:sp>
        <p:nvSpPr>
          <p:cNvPr id="32771" name="Text Box 3"/>
          <p:cNvSpPr txBox="1">
            <a:spLocks noChangeArrowheads="1"/>
          </p:cNvSpPr>
          <p:nvPr/>
        </p:nvSpPr>
        <p:spPr bwMode="auto">
          <a:xfrm>
            <a:off x="705678" y="1675480"/>
            <a:ext cx="792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These Stone Age </a:t>
            </a:r>
            <a:r>
              <a:rPr lang="en-US" altLang="en-US" sz="2400" dirty="0" smtClean="0">
                <a:solidFill>
                  <a:schemeClr val="hlink"/>
                </a:solidFill>
                <a:latin typeface="Arial" panose="020B0604020202020204" pitchFamily="34" charset="0"/>
                <a:cs typeface="Times New Roman" panose="02020603050405020304" pitchFamily="18" charset="0"/>
              </a:rPr>
              <a:t>people</a:t>
            </a:r>
          </a:p>
          <a:p>
            <a:pPr marL="342900" indent="-342900" eaLnBrk="1" hangingPunct="1">
              <a:spcBef>
                <a:spcPct val="0"/>
              </a:spcBef>
            </a:pPr>
            <a:r>
              <a:rPr lang="en-US" altLang="en-US" sz="2400" b="1" dirty="0" smtClean="0">
                <a:solidFill>
                  <a:srgbClr val="008000"/>
                </a:solidFill>
                <a:latin typeface="Arial" panose="020B0604020202020204" pitchFamily="34" charset="0"/>
                <a:cs typeface="Times New Roman" panose="02020603050405020304" pitchFamily="18" charset="0"/>
              </a:rPr>
              <a:t>Learned </a:t>
            </a:r>
            <a:r>
              <a:rPr lang="en-US" altLang="en-US" sz="2400" b="1" dirty="0">
                <a:solidFill>
                  <a:srgbClr val="008000"/>
                </a:solidFill>
                <a:latin typeface="Arial" panose="020B0604020202020204" pitchFamily="34" charset="0"/>
                <a:cs typeface="Times New Roman" panose="02020603050405020304" pitchFamily="18" charset="0"/>
              </a:rPr>
              <a:t>to cure and store food for the long winter</a:t>
            </a:r>
            <a:r>
              <a:rPr lang="en-US" altLang="en-US" sz="2400" dirty="0">
                <a:solidFill>
                  <a:schemeClr val="hlink"/>
                </a:solidFill>
                <a:latin typeface="Arial" panose="020B0604020202020204" pitchFamily="34" charset="0"/>
                <a:cs typeface="Times New Roman" panose="02020603050405020304" pitchFamily="18" charset="0"/>
              </a:rPr>
              <a:t>. </a:t>
            </a:r>
            <a:r>
              <a:rPr lang="en-US" altLang="en-US" sz="2400" dirty="0" smtClean="0">
                <a:solidFill>
                  <a:schemeClr val="hlink"/>
                </a:solidFill>
                <a:latin typeface="Arial" panose="020B0604020202020204" pitchFamily="34" charset="0"/>
                <a:cs typeface="Times New Roman" panose="02020603050405020304" pitchFamily="18" charset="0"/>
              </a:rPr>
              <a:t> </a:t>
            </a:r>
            <a:r>
              <a:rPr lang="en-US" altLang="en-US" sz="2400" b="1" dirty="0" smtClean="0">
                <a:solidFill>
                  <a:srgbClr val="008000"/>
                </a:solidFill>
                <a:latin typeface="Arial" panose="020B0604020202020204" pitchFamily="34" charset="0"/>
                <a:cs typeface="Times New Roman" panose="02020603050405020304" pitchFamily="18" charset="0"/>
              </a:rPr>
              <a:t>Used traps</a:t>
            </a:r>
            <a:r>
              <a:rPr lang="en-US" altLang="en-US" sz="2400" dirty="0" smtClean="0">
                <a:solidFill>
                  <a:schemeClr val="hlink"/>
                </a:solidFill>
                <a:latin typeface="Arial" panose="020B0604020202020204" pitchFamily="34" charset="0"/>
                <a:cs typeface="Times New Roman" panose="02020603050405020304" pitchFamily="18" charset="0"/>
              </a:rPr>
              <a:t> </a:t>
            </a:r>
          </a:p>
          <a:p>
            <a:pPr marL="342900" indent="-342900" eaLnBrk="1" hangingPunct="1">
              <a:spcBef>
                <a:spcPct val="0"/>
              </a:spcBef>
            </a:pPr>
            <a:r>
              <a:rPr lang="en-US" altLang="en-US" sz="2400" b="1" dirty="0" smtClean="0">
                <a:solidFill>
                  <a:srgbClr val="008000"/>
                </a:solidFill>
                <a:latin typeface="Arial" panose="020B0604020202020204" pitchFamily="34" charset="0"/>
                <a:cs typeface="Times New Roman" panose="02020603050405020304" pitchFamily="18" charset="0"/>
              </a:rPr>
              <a:t>Fisherman </a:t>
            </a:r>
            <a:r>
              <a:rPr lang="en-US" altLang="en-US" sz="2400" b="1" dirty="0">
                <a:solidFill>
                  <a:srgbClr val="008000"/>
                </a:solidFill>
                <a:latin typeface="Arial" panose="020B0604020202020204" pitchFamily="34" charset="0"/>
                <a:cs typeface="Times New Roman" panose="02020603050405020304" pitchFamily="18" charset="0"/>
              </a:rPr>
              <a:t>used </a:t>
            </a:r>
            <a:r>
              <a:rPr lang="en-US" altLang="en-US" sz="2400" b="1" dirty="0" smtClean="0">
                <a:solidFill>
                  <a:srgbClr val="008000"/>
                </a:solidFill>
                <a:latin typeface="Arial" panose="020B0604020202020204" pitchFamily="34" charset="0"/>
                <a:cs typeface="Times New Roman" panose="02020603050405020304" pitchFamily="18" charset="0"/>
              </a:rPr>
              <a:t>nets </a:t>
            </a:r>
            <a:r>
              <a:rPr lang="en-US" altLang="en-US" sz="2400" b="1" dirty="0">
                <a:solidFill>
                  <a:srgbClr val="008000"/>
                </a:solidFill>
                <a:latin typeface="Arial" panose="020B0604020202020204" pitchFamily="34" charset="0"/>
                <a:cs typeface="Times New Roman" panose="02020603050405020304" pitchFamily="18" charset="0"/>
              </a:rPr>
              <a:t>and fishhooks. </a:t>
            </a:r>
          </a:p>
        </p:txBody>
      </p:sp>
      <p:pic>
        <p:nvPicPr>
          <p:cNvPr id="32772" name="Picture 4" descr="main humans 016 mousetrap"/>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72270" y="3486838"/>
            <a:ext cx="3953462" cy="2245176"/>
          </a:xfrm>
        </p:spPr>
      </p:pic>
      <p:sp>
        <p:nvSpPr>
          <p:cNvPr id="17414" name="Text Box 6"/>
          <p:cNvSpPr txBox="1">
            <a:spLocks noChangeArrowheads="1"/>
          </p:cNvSpPr>
          <p:nvPr/>
        </p:nvSpPr>
        <p:spPr bwMode="auto">
          <a:xfrm>
            <a:off x="708991" y="3168020"/>
            <a:ext cx="51974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en-US" altLang="en-US" sz="2400" b="1" dirty="0" smtClean="0">
                <a:solidFill>
                  <a:srgbClr val="008000"/>
                </a:solidFill>
                <a:latin typeface="Arial" panose="020B0604020202020204" pitchFamily="34" charset="0"/>
              </a:rPr>
              <a:t>Built </a:t>
            </a:r>
            <a:r>
              <a:rPr lang="en-US" altLang="en-US" sz="2400" b="1" dirty="0">
                <a:solidFill>
                  <a:srgbClr val="008000"/>
                </a:solidFill>
                <a:latin typeface="Arial" panose="020B0604020202020204" pitchFamily="34" charset="0"/>
              </a:rPr>
              <a:t>rafts and </a:t>
            </a:r>
            <a:r>
              <a:rPr lang="en-US" altLang="en-US" sz="2400" b="1" dirty="0" smtClean="0">
                <a:solidFill>
                  <a:srgbClr val="008000"/>
                </a:solidFill>
                <a:latin typeface="Arial" panose="020B0604020202020204" pitchFamily="34" charset="0"/>
              </a:rPr>
              <a:t>canoes</a:t>
            </a:r>
          </a:p>
          <a:p>
            <a:pPr marL="342900" indent="-342900" eaLnBrk="1" hangingPunct="1">
              <a:spcBef>
                <a:spcPct val="0"/>
              </a:spcBef>
            </a:pPr>
            <a:r>
              <a:rPr lang="en-US" altLang="en-US" sz="2400" b="1" dirty="0" smtClean="0">
                <a:solidFill>
                  <a:srgbClr val="008000"/>
                </a:solidFill>
                <a:latin typeface="Arial" panose="020B0604020202020204" pitchFamily="34" charset="0"/>
              </a:rPr>
              <a:t>Made &amp; used pottery</a:t>
            </a:r>
          </a:p>
          <a:p>
            <a:pPr marL="342900" indent="-342900" eaLnBrk="1" hangingPunct="1">
              <a:spcBef>
                <a:spcPct val="0"/>
              </a:spcBef>
            </a:pPr>
            <a:r>
              <a:rPr lang="en-US" altLang="en-US" sz="2400" b="1" dirty="0" smtClean="0">
                <a:solidFill>
                  <a:srgbClr val="008000"/>
                </a:solidFill>
                <a:latin typeface="Arial" panose="020B0604020202020204" pitchFamily="34" charset="0"/>
              </a:rPr>
              <a:t>Used dogs for protection &amp; hunting</a:t>
            </a:r>
            <a:endParaRPr lang="en-US" altLang="en-US" sz="2400" dirty="0">
              <a:solidFill>
                <a:schemeClr val="hlink"/>
              </a:solidFill>
              <a:latin typeface="Arial" panose="020B0604020202020204" pitchFamily="34" charset="0"/>
            </a:endParaRPr>
          </a:p>
        </p:txBody>
      </p:sp>
      <p:sp>
        <p:nvSpPr>
          <p:cNvPr id="17415" name="Text Box 7"/>
          <p:cNvSpPr txBox="1">
            <a:spLocks noChangeArrowheads="1"/>
          </p:cNvSpPr>
          <p:nvPr/>
        </p:nvSpPr>
        <p:spPr bwMode="auto">
          <a:xfrm>
            <a:off x="685800" y="4609426"/>
            <a:ext cx="441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en-US" altLang="en-US" sz="2400" dirty="0">
                <a:solidFill>
                  <a:schemeClr val="hlink"/>
                </a:solidFill>
                <a:latin typeface="Arial" panose="020B0604020202020204" pitchFamily="34" charset="0"/>
              </a:rPr>
              <a:t>They made </a:t>
            </a:r>
            <a:r>
              <a:rPr lang="en-US" altLang="en-US" sz="2400" b="1" dirty="0">
                <a:solidFill>
                  <a:srgbClr val="008000"/>
                </a:solidFill>
                <a:latin typeface="Arial" panose="020B0604020202020204" pitchFamily="34" charset="0"/>
              </a:rPr>
              <a:t>clothing</a:t>
            </a:r>
            <a:r>
              <a:rPr lang="en-US" altLang="en-US" sz="2400" dirty="0">
                <a:solidFill>
                  <a:schemeClr val="hlink"/>
                </a:solidFill>
                <a:latin typeface="Arial" panose="020B0604020202020204" pitchFamily="34" charset="0"/>
              </a:rPr>
              <a:t> and </a:t>
            </a:r>
            <a:r>
              <a:rPr lang="en-US" altLang="en-US" sz="2400" b="1" dirty="0">
                <a:solidFill>
                  <a:srgbClr val="008000"/>
                </a:solidFill>
                <a:latin typeface="Arial" panose="020B0604020202020204" pitchFamily="34" charset="0"/>
              </a:rPr>
              <a:t>jewelry.</a:t>
            </a:r>
            <a:r>
              <a:rPr lang="en-US" altLang="en-US" sz="2400" dirty="0">
                <a:solidFill>
                  <a:schemeClr val="hlink"/>
                </a:solidFill>
                <a:latin typeface="Arial" panose="020B0604020202020204" pitchFamily="34" charset="0"/>
              </a:rPr>
              <a:t> </a:t>
            </a:r>
            <a:endParaRPr lang="en-US" altLang="en-US" sz="2400" dirty="0" smtClean="0">
              <a:solidFill>
                <a:schemeClr val="hlink"/>
              </a:solidFill>
              <a:latin typeface="Arial" panose="020B0604020202020204" pitchFamily="34" charset="0"/>
            </a:endParaRPr>
          </a:p>
          <a:p>
            <a:pPr marL="342900" indent="-342900" eaLnBrk="1" hangingPunct="1">
              <a:spcBef>
                <a:spcPct val="0"/>
              </a:spcBef>
            </a:pPr>
            <a:r>
              <a:rPr lang="en-US" altLang="en-US" sz="2400" dirty="0" smtClean="0">
                <a:solidFill>
                  <a:schemeClr val="hlink"/>
                </a:solidFill>
                <a:latin typeface="Arial" panose="020B0604020202020204" pitchFamily="34" charset="0"/>
              </a:rPr>
              <a:t>They </a:t>
            </a:r>
            <a:r>
              <a:rPr lang="en-US" altLang="en-US" sz="2400" dirty="0">
                <a:solidFill>
                  <a:schemeClr val="hlink"/>
                </a:solidFill>
                <a:latin typeface="Arial" panose="020B0604020202020204" pitchFamily="34" charset="0"/>
              </a:rPr>
              <a:t>invented the </a:t>
            </a:r>
            <a:r>
              <a:rPr lang="en-US" altLang="en-US" sz="2400" b="1" dirty="0">
                <a:solidFill>
                  <a:srgbClr val="008000"/>
                </a:solidFill>
                <a:latin typeface="Arial" panose="020B0604020202020204" pitchFamily="34" charset="0"/>
              </a:rPr>
              <a:t>bow and arrow</a:t>
            </a:r>
            <a:r>
              <a:rPr lang="en-US" altLang="en-US" sz="2400" dirty="0">
                <a:solidFill>
                  <a:schemeClr val="hlink"/>
                </a:solidFill>
                <a:latin typeface="Arial" panose="020B0604020202020204" pitchFamily="34" charset="0"/>
              </a:rPr>
              <a:t>.</a:t>
            </a: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utoUpdateAnimBg="0"/>
      <p:bldP spid="1741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n-US" altLang="en-US" sz="4800" b="1" dirty="0" smtClean="0">
                <a:solidFill>
                  <a:srgbClr val="008000"/>
                </a:solidFill>
                <a:latin typeface="Sylfaen" panose="010A0502050306030303" pitchFamily="18" charset="0"/>
              </a:rPr>
              <a:t>Cave Paintings</a:t>
            </a:r>
          </a:p>
        </p:txBody>
      </p:sp>
      <p:sp>
        <p:nvSpPr>
          <p:cNvPr id="34819" name="Text Box 3"/>
          <p:cNvSpPr txBox="1">
            <a:spLocks noChangeArrowheads="1"/>
          </p:cNvSpPr>
          <p:nvPr/>
        </p:nvSpPr>
        <p:spPr bwMode="auto">
          <a:xfrm>
            <a:off x="606977" y="1682665"/>
            <a:ext cx="79406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rgbClr val="008000"/>
                </a:solidFill>
                <a:latin typeface="Arial" panose="020B0604020202020204" pitchFamily="34" charset="0"/>
                <a:cs typeface="Times New Roman" panose="02020603050405020304" pitchFamily="18" charset="0"/>
              </a:rPr>
              <a:t>Cro-Magnon man </a:t>
            </a:r>
            <a:r>
              <a:rPr lang="en-US" altLang="en-US" sz="2400" dirty="0">
                <a:solidFill>
                  <a:schemeClr val="hlink"/>
                </a:solidFill>
                <a:latin typeface="Arial" panose="020B0604020202020204" pitchFamily="34" charset="0"/>
                <a:cs typeface="Times New Roman" panose="02020603050405020304" pitchFamily="18" charset="0"/>
              </a:rPr>
              <a:t>did something rather unusual. For some reason, </a:t>
            </a:r>
            <a:r>
              <a:rPr lang="en-US" altLang="en-US" sz="2400" b="1" dirty="0">
                <a:solidFill>
                  <a:srgbClr val="008000"/>
                </a:solidFill>
                <a:latin typeface="Arial" panose="020B0604020202020204" pitchFamily="34" charset="0"/>
                <a:cs typeface="Times New Roman" panose="02020603050405020304" pitchFamily="18" charset="0"/>
                <a:hlinkClick r:id="rId2"/>
              </a:rPr>
              <a:t>he drew paintings</a:t>
            </a:r>
            <a:r>
              <a:rPr lang="en-US" altLang="en-US" sz="2400" b="1" dirty="0">
                <a:solidFill>
                  <a:srgbClr val="008000"/>
                </a:solidFill>
                <a:latin typeface="Arial" panose="020B0604020202020204" pitchFamily="34" charset="0"/>
                <a:cs typeface="Times New Roman" panose="02020603050405020304" pitchFamily="18" charset="0"/>
              </a:rPr>
              <a:t> deep inside dark caves, on cave walls.  </a:t>
            </a:r>
          </a:p>
          <a:p>
            <a:pPr eaLnBrk="1" hangingPunct="1">
              <a:spcBef>
                <a:spcPct val="0"/>
              </a:spcBef>
              <a:buFontTx/>
              <a:buNone/>
            </a:pPr>
            <a:endParaRPr lang="en-US" altLang="en-US" sz="2400" dirty="0">
              <a:solidFill>
                <a:schemeClr val="hlink"/>
              </a:solidFill>
              <a:latin typeface="Arial" panose="020B0604020202020204" pitchFamily="34" charset="0"/>
              <a:cs typeface="Times New Roman" panose="02020603050405020304" pitchFamily="18" charset="0"/>
            </a:endParaRPr>
          </a:p>
        </p:txBody>
      </p:sp>
      <p:pic>
        <p:nvPicPr>
          <p:cNvPr id="34820" name="Picture 4" descr="main humans 017 artist"/>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91013" y="3531385"/>
            <a:ext cx="3813138" cy="3174215"/>
          </a:xfrm>
        </p:spPr>
      </p:pic>
      <p:sp>
        <p:nvSpPr>
          <p:cNvPr id="40967" name="Text Box 7"/>
          <p:cNvSpPr txBox="1">
            <a:spLocks noChangeArrowheads="1"/>
          </p:cNvSpPr>
          <p:nvPr/>
        </p:nvSpPr>
        <p:spPr bwMode="auto">
          <a:xfrm>
            <a:off x="583786" y="2977689"/>
            <a:ext cx="505501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ct val="0"/>
              </a:spcBef>
            </a:pPr>
            <a:r>
              <a:rPr lang="en-US" altLang="en-US" sz="2400" b="1" dirty="0" smtClean="0">
                <a:solidFill>
                  <a:srgbClr val="008000"/>
                </a:solidFill>
                <a:latin typeface="Arial" panose="020B0604020202020204" pitchFamily="34" charset="0"/>
              </a:rPr>
              <a:t>Colors </a:t>
            </a:r>
            <a:r>
              <a:rPr lang="en-US" altLang="en-US" sz="2400" b="1" dirty="0">
                <a:solidFill>
                  <a:srgbClr val="008000"/>
                </a:solidFill>
                <a:latin typeface="Arial" panose="020B0604020202020204" pitchFamily="34" charset="0"/>
              </a:rPr>
              <a:t>used most often were brown, yellow/tan, dark red, and coal black</a:t>
            </a:r>
            <a:r>
              <a:rPr lang="en-US" altLang="en-US" sz="2400" b="1" dirty="0" smtClean="0">
                <a:solidFill>
                  <a:srgbClr val="008000"/>
                </a:solidFill>
                <a:latin typeface="Arial" panose="020B0604020202020204" pitchFamily="34" charset="0"/>
              </a:rPr>
              <a:t>.</a:t>
            </a:r>
          </a:p>
          <a:p>
            <a:pPr marL="342900" indent="-342900" eaLnBrk="1" hangingPunct="1">
              <a:spcBef>
                <a:spcPct val="0"/>
              </a:spcBef>
            </a:pPr>
            <a:r>
              <a:rPr lang="en-US" altLang="en-US" sz="2400" b="1" dirty="0" smtClean="0">
                <a:solidFill>
                  <a:srgbClr val="008000"/>
                </a:solidFill>
                <a:latin typeface="Arial" panose="020B0604020202020204" pitchFamily="34" charset="0"/>
                <a:cs typeface="Times New Roman" panose="02020603050405020304" pitchFamily="18" charset="0"/>
              </a:rPr>
              <a:t>Animals were well drawn </a:t>
            </a:r>
            <a:r>
              <a:rPr lang="en-US" altLang="en-US" sz="2400" dirty="0" smtClean="0">
                <a:solidFill>
                  <a:schemeClr val="hlink"/>
                </a:solidFill>
                <a:latin typeface="Arial" panose="020B0604020202020204" pitchFamily="34" charset="0"/>
                <a:cs typeface="Times New Roman" panose="02020603050405020304" pitchFamily="18" charset="0"/>
              </a:rPr>
              <a:t>and filled in with natural colors to give them even more shape and substance. </a:t>
            </a:r>
          </a:p>
          <a:p>
            <a:pPr marL="342900" indent="-342900" eaLnBrk="1" hangingPunct="1">
              <a:spcBef>
                <a:spcPct val="0"/>
              </a:spcBef>
            </a:pPr>
            <a:r>
              <a:rPr lang="en-US" altLang="en-US" sz="2400" dirty="0" smtClean="0">
                <a:solidFill>
                  <a:schemeClr val="hlink"/>
                </a:solidFill>
                <a:latin typeface="Arial" panose="020B0604020202020204" pitchFamily="34" charset="0"/>
                <a:cs typeface="Times New Roman" panose="02020603050405020304" pitchFamily="18" charset="0"/>
              </a:rPr>
              <a:t>They drew </a:t>
            </a:r>
            <a:r>
              <a:rPr lang="en-US" altLang="en-US" sz="2400" b="1" dirty="0" smtClean="0">
                <a:solidFill>
                  <a:srgbClr val="008000"/>
                </a:solidFill>
                <a:latin typeface="Arial" panose="020B0604020202020204" pitchFamily="34" charset="0"/>
                <a:cs typeface="Times New Roman" panose="02020603050405020304" pitchFamily="18" charset="0"/>
              </a:rPr>
              <a:t>stick figures for hunters</a:t>
            </a:r>
            <a:r>
              <a:rPr lang="en-US" altLang="en-US" sz="2400" dirty="0" smtClean="0">
                <a:solidFill>
                  <a:schemeClr val="hlink"/>
                </a:solidFill>
                <a:latin typeface="Arial" panose="020B0604020202020204" pitchFamily="34" charset="0"/>
                <a:cs typeface="Times New Roman" panose="02020603050405020304" pitchFamily="18" charset="0"/>
              </a:rPr>
              <a:t>. </a:t>
            </a:r>
          </a:p>
          <a:p>
            <a:pPr marL="342900" indent="-342900" eaLnBrk="1" hangingPunct="1">
              <a:spcBef>
                <a:spcPct val="0"/>
              </a:spcBef>
            </a:pPr>
            <a:r>
              <a:rPr lang="en-US" altLang="en-US" sz="2400" dirty="0" smtClean="0">
                <a:solidFill>
                  <a:schemeClr val="hlink"/>
                </a:solidFill>
                <a:latin typeface="Arial" panose="020B0604020202020204" pitchFamily="34" charset="0"/>
                <a:cs typeface="Times New Roman" panose="02020603050405020304" pitchFamily="18" charset="0"/>
              </a:rPr>
              <a:t>They drew </a:t>
            </a:r>
            <a:r>
              <a:rPr lang="en-US" altLang="en-US" sz="2400" b="1" dirty="0" smtClean="0">
                <a:solidFill>
                  <a:srgbClr val="008000"/>
                </a:solidFill>
                <a:latin typeface="Arial" panose="020B0604020202020204" pitchFamily="34" charset="0"/>
                <a:cs typeface="Times New Roman" panose="02020603050405020304" pitchFamily="18" charset="0"/>
              </a:rPr>
              <a:t>stencils of hands. </a:t>
            </a:r>
          </a:p>
          <a:p>
            <a:pPr eaLnBrk="1" hangingPunct="1">
              <a:spcBef>
                <a:spcPct val="0"/>
              </a:spcBef>
              <a:buFontTx/>
              <a:buNone/>
            </a:pPr>
            <a:r>
              <a:rPr lang="en-US" altLang="en-US" sz="2400" b="1" dirty="0" smtClean="0">
                <a:solidFill>
                  <a:srgbClr val="008000"/>
                </a:solidFill>
                <a:latin typeface="Arial" panose="020B0604020202020204" pitchFamily="34" charset="0"/>
              </a:rPr>
              <a:t>   </a:t>
            </a:r>
            <a:endParaRPr lang="en-US" altLang="en-US" sz="2400" b="1" dirty="0">
              <a:solidFill>
                <a:srgbClr val="008000"/>
              </a:solidFill>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Cave Paintings</a:t>
            </a:r>
          </a:p>
        </p:txBody>
      </p:sp>
      <p:sp>
        <p:nvSpPr>
          <p:cNvPr id="37891" name="Text Box 3"/>
          <p:cNvSpPr txBox="1">
            <a:spLocks noChangeArrowheads="1"/>
          </p:cNvSpPr>
          <p:nvPr/>
        </p:nvSpPr>
        <p:spPr bwMode="auto">
          <a:xfrm>
            <a:off x="762000" y="1752600"/>
            <a:ext cx="800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To reach the deepest part of the cave, where other paintings could be found, Cro-Magnon man had to crawl through the maze like tunnels of the cave, holding a </a:t>
            </a:r>
            <a:r>
              <a:rPr lang="en-US" altLang="en-US" sz="2400" dirty="0">
                <a:solidFill>
                  <a:schemeClr val="hlink"/>
                </a:solidFill>
                <a:latin typeface="Arial" panose="020B0604020202020204" pitchFamily="34" charset="0"/>
              </a:rPr>
              <a:t>spoon-like oil lamp to light his way, while carrying his carefully prepared paints. </a:t>
            </a:r>
            <a:r>
              <a:rPr lang="en-US" altLang="en-US" sz="2400" dirty="0" smtClean="0">
                <a:solidFill>
                  <a:schemeClr val="hlink"/>
                </a:solidFill>
                <a:latin typeface="Arial" panose="020B0604020202020204" pitchFamily="34" charset="0"/>
              </a:rPr>
              <a:t>He had to watch for animals!</a:t>
            </a:r>
            <a:endParaRPr lang="en-US" altLang="en-US" sz="2400" dirty="0">
              <a:solidFill>
                <a:schemeClr val="hlink"/>
              </a:solidFill>
              <a:latin typeface="Arial" panose="020B0604020202020204" pitchFamily="34" charset="0"/>
            </a:endParaRPr>
          </a:p>
        </p:txBody>
      </p:sp>
      <p:pic>
        <p:nvPicPr>
          <p:cNvPr id="37892" name="Picture 4" descr="main humans 018 crawl"/>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45151" y="3938587"/>
            <a:ext cx="5562600" cy="2454275"/>
          </a:xfrm>
        </p:spPr>
      </p:pic>
      <p:sp>
        <p:nvSpPr>
          <p:cNvPr id="37893" name="Text Box 5"/>
          <p:cNvSpPr txBox="1">
            <a:spLocks noChangeArrowheads="1"/>
          </p:cNvSpPr>
          <p:nvPr/>
        </p:nvSpPr>
        <p:spPr bwMode="auto">
          <a:xfrm>
            <a:off x="757238" y="4343400"/>
            <a:ext cx="3586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hlink"/>
              </a:solidFill>
              <a:latin typeface="Arial" panose="020B0604020202020204" pitchFamily="34" charset="0"/>
            </a:endParaRPr>
          </a:p>
          <a:p>
            <a:pPr eaLnBrk="1" hangingPunct="1">
              <a:spcBef>
                <a:spcPct val="0"/>
              </a:spcBef>
              <a:buFontTx/>
              <a:buNone/>
            </a:pPr>
            <a:endParaRPr lang="en-US" altLang="en-US" sz="2400">
              <a:solidFill>
                <a:schemeClr val="hlink"/>
              </a:solidFill>
              <a:latin typeface="Arial" panose="020B0604020202020204" pitchFamily="34" charset="0"/>
            </a:endParaRPr>
          </a:p>
        </p:txBody>
      </p:sp>
      <p:pic>
        <p:nvPicPr>
          <p:cNvPr id="6" name="Picture 13" descr="main humans 019 l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838" y="3670300"/>
            <a:ext cx="26574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65 Million Years Ago</a:t>
            </a:r>
          </a:p>
        </p:txBody>
      </p:sp>
      <p:sp>
        <p:nvSpPr>
          <p:cNvPr id="5123" name="Text Box 3"/>
          <p:cNvSpPr txBox="1">
            <a:spLocks noChangeArrowheads="1"/>
          </p:cNvSpPr>
          <p:nvPr/>
        </p:nvSpPr>
        <p:spPr bwMode="auto">
          <a:xfrm>
            <a:off x="746125" y="3733800"/>
            <a:ext cx="48164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hlinkClick r:id="rId3"/>
              </a:rPr>
              <a:t>Dinosaurs</a:t>
            </a:r>
            <a:r>
              <a:rPr lang="en-US" altLang="en-US" sz="2400" dirty="0">
                <a:solidFill>
                  <a:schemeClr val="hlink"/>
                </a:solidFill>
                <a:latin typeface="Arial" panose="020B0604020202020204" pitchFamily="34" charset="0"/>
              </a:rPr>
              <a:t> died out about 65 </a:t>
            </a:r>
            <a:r>
              <a:rPr lang="en-US" altLang="en-US" sz="2400" dirty="0" smtClean="0">
                <a:solidFill>
                  <a:schemeClr val="hlink"/>
                </a:solidFill>
                <a:latin typeface="Arial" panose="020B0604020202020204" pitchFamily="34" charset="0"/>
              </a:rPr>
              <a:t>million </a:t>
            </a:r>
            <a:r>
              <a:rPr lang="en-US" altLang="en-US" sz="2400" dirty="0">
                <a:solidFill>
                  <a:schemeClr val="hlink"/>
                </a:solidFill>
                <a:latin typeface="Arial" panose="020B0604020202020204" pitchFamily="34" charset="0"/>
              </a:rPr>
              <a:t>years ago. The </a:t>
            </a:r>
            <a:r>
              <a:rPr lang="en-US" altLang="en-US" sz="2400" b="1" dirty="0" smtClean="0">
                <a:solidFill>
                  <a:srgbClr val="003A03"/>
                </a:solidFill>
                <a:latin typeface="Arial" panose="020B0604020202020204" pitchFamily="34" charset="0"/>
              </a:rPr>
              <a:t>first human like hominids </a:t>
            </a:r>
            <a:r>
              <a:rPr lang="en-US" altLang="en-US" sz="2400" dirty="0" smtClean="0">
                <a:solidFill>
                  <a:schemeClr val="hlink"/>
                </a:solidFill>
                <a:latin typeface="Arial" panose="020B0604020202020204" pitchFamily="34" charset="0"/>
              </a:rPr>
              <a:t>did </a:t>
            </a:r>
            <a:r>
              <a:rPr lang="en-US" altLang="en-US" sz="2400" dirty="0">
                <a:solidFill>
                  <a:schemeClr val="hlink"/>
                </a:solidFill>
                <a:latin typeface="Arial" panose="020B0604020202020204" pitchFamily="34" charset="0"/>
              </a:rPr>
              <a:t>not </a:t>
            </a:r>
            <a:r>
              <a:rPr lang="en-US" altLang="en-US" sz="2400" b="1" dirty="0">
                <a:solidFill>
                  <a:srgbClr val="003A03"/>
                </a:solidFill>
                <a:latin typeface="Arial" panose="020B0604020202020204" pitchFamily="34" charset="0"/>
              </a:rPr>
              <a:t>appear until around 3 million years ago</a:t>
            </a:r>
            <a:r>
              <a:rPr lang="en-US" altLang="en-US" sz="2400" dirty="0">
                <a:solidFill>
                  <a:schemeClr val="hlink"/>
                </a:solidFill>
                <a:latin typeface="Arial" panose="020B0604020202020204" pitchFamily="34" charset="0"/>
              </a:rPr>
              <a:t>.  </a:t>
            </a:r>
          </a:p>
        </p:txBody>
      </p:sp>
      <p:pic>
        <p:nvPicPr>
          <p:cNvPr id="5124" name="Picture 4" descr="main humans 002 bronto"/>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562600" y="1600200"/>
            <a:ext cx="2584450" cy="4114800"/>
          </a:xfrm>
        </p:spPr>
      </p:pic>
      <p:sp>
        <p:nvSpPr>
          <p:cNvPr id="5125" name="Text Box 6"/>
          <p:cNvSpPr txBox="1">
            <a:spLocks noChangeArrowheads="1"/>
          </p:cNvSpPr>
          <p:nvPr/>
        </p:nvSpPr>
        <p:spPr bwMode="auto">
          <a:xfrm>
            <a:off x="762000" y="1905000"/>
            <a:ext cx="457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rPr>
              <a:t>No matter what you may have seen in the movies, </a:t>
            </a:r>
            <a:r>
              <a:rPr lang="en-US" altLang="en-US" sz="2400" b="1" dirty="0">
                <a:solidFill>
                  <a:srgbClr val="003A03"/>
                </a:solidFill>
                <a:latin typeface="Arial" panose="020B0604020202020204" pitchFamily="34" charset="0"/>
              </a:rPr>
              <a:t>early man </a:t>
            </a:r>
            <a:r>
              <a:rPr lang="en-US" altLang="en-US" sz="2400" b="1" i="1" dirty="0">
                <a:solidFill>
                  <a:srgbClr val="003A03"/>
                </a:solidFill>
                <a:latin typeface="Arial" panose="020B0604020202020204" pitchFamily="34" charset="0"/>
              </a:rPr>
              <a:t>did not</a:t>
            </a:r>
            <a:r>
              <a:rPr lang="en-US" altLang="en-US" sz="2400" b="1" dirty="0">
                <a:solidFill>
                  <a:srgbClr val="003A03"/>
                </a:solidFill>
                <a:latin typeface="Arial" panose="020B0604020202020204" pitchFamily="34" charset="0"/>
              </a:rPr>
              <a:t> live during the same period in history as dinosaurs</a:t>
            </a:r>
            <a:r>
              <a:rPr lang="en-US" altLang="en-US" sz="2400" dirty="0">
                <a:solidFill>
                  <a:schemeClr val="hlink"/>
                </a:solidFill>
                <a:latin typeface="Arial" panose="020B0604020202020204" pitchFamily="34" charset="0"/>
              </a:rPr>
              <a:t>!</a:t>
            </a:r>
          </a:p>
        </p:txBody>
      </p:sp>
      <p:sp>
        <p:nvSpPr>
          <p:cNvPr id="3078" name="Text Box 6"/>
          <p:cNvSpPr txBox="1">
            <a:spLocks noChangeArrowheads="1"/>
          </p:cNvSpPr>
          <p:nvPr/>
        </p:nvSpPr>
        <p:spPr bwMode="auto">
          <a:xfrm>
            <a:off x="762000" y="5562600"/>
            <a:ext cx="769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Not that early man had it easy, but he did not have to fight dinosaurs!</a:t>
            </a: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eaLnBrk="1" hangingPunct="1"/>
            <a:r>
              <a:rPr lang="en-US" altLang="en-US" sz="4800" b="1" dirty="0" smtClean="0">
                <a:solidFill>
                  <a:srgbClr val="008000"/>
                </a:solidFill>
                <a:latin typeface="Sylfaen" panose="010A0502050306030303" pitchFamily="18" charset="0"/>
              </a:rPr>
              <a:t>Lascaux France</a:t>
            </a:r>
          </a:p>
        </p:txBody>
      </p:sp>
      <p:sp>
        <p:nvSpPr>
          <p:cNvPr id="41987" name="Text Box 3"/>
          <p:cNvSpPr txBox="1">
            <a:spLocks noChangeArrowheads="1"/>
          </p:cNvSpPr>
          <p:nvPr/>
        </p:nvSpPr>
        <p:spPr bwMode="auto">
          <a:xfrm>
            <a:off x="762000" y="1676400"/>
            <a:ext cx="800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The </a:t>
            </a:r>
            <a:r>
              <a:rPr lang="en-US" altLang="en-US" sz="2400" b="1" dirty="0">
                <a:solidFill>
                  <a:srgbClr val="008000"/>
                </a:solidFill>
                <a:latin typeface="Arial" panose="020B0604020202020204" pitchFamily="34" charset="0"/>
                <a:cs typeface="Times New Roman" panose="02020603050405020304" pitchFamily="18" charset="0"/>
              </a:rPr>
              <a:t>existence of cave paintings was discovered by accident.  Around 1940, during World War II</a:t>
            </a:r>
            <a:r>
              <a:rPr lang="en-US" altLang="en-US" sz="2400" dirty="0">
                <a:solidFill>
                  <a:schemeClr val="hlink"/>
                </a:solidFill>
                <a:latin typeface="Arial" panose="020B0604020202020204" pitchFamily="34" charset="0"/>
                <a:cs typeface="Times New Roman" panose="02020603050405020304" pitchFamily="18" charset="0"/>
              </a:rPr>
              <a:t>, some kids</a:t>
            </a:r>
          </a:p>
        </p:txBody>
      </p:sp>
      <p:pic>
        <p:nvPicPr>
          <p:cNvPr id="41988" name="Picture 4" descr="main humans 020 france">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44500" y="2514600"/>
            <a:ext cx="3670300" cy="4114800"/>
          </a:xfrm>
        </p:spPr>
      </p:pic>
      <p:sp>
        <p:nvSpPr>
          <p:cNvPr id="41989" name="Text Box 6"/>
          <p:cNvSpPr txBox="1">
            <a:spLocks noChangeArrowheads="1"/>
          </p:cNvSpPr>
          <p:nvPr/>
        </p:nvSpPr>
        <p:spPr bwMode="auto">
          <a:xfrm>
            <a:off x="4124325" y="2438400"/>
            <a:ext cx="47910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hlink"/>
                </a:solidFill>
                <a:latin typeface="Arial" panose="020B0604020202020204" pitchFamily="34" charset="0"/>
              </a:rPr>
              <a:t>were playing in a field in Lascaux, France.  They stumbled across a cave entrance. It had been hidden by the tree roots. The walls were covered with cave paintings! </a:t>
            </a:r>
          </a:p>
        </p:txBody>
      </p:sp>
      <p:sp>
        <p:nvSpPr>
          <p:cNvPr id="20487" name="Text Box 7"/>
          <p:cNvSpPr txBox="1">
            <a:spLocks noChangeArrowheads="1"/>
          </p:cNvSpPr>
          <p:nvPr/>
        </p:nvSpPr>
        <p:spPr bwMode="auto">
          <a:xfrm>
            <a:off x="4114800" y="4800600"/>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hlink"/>
                </a:solidFill>
                <a:latin typeface="Arial" panose="020B0604020202020204" pitchFamily="34" charset="0"/>
              </a:rPr>
              <a:t>Once people knew the paintings existed, they looked for more such caves, and found them.</a:t>
            </a: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20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228600"/>
            <a:ext cx="6172200" cy="2133600"/>
          </a:xfrm>
        </p:spPr>
        <p:txBody>
          <a:bodyPr/>
          <a:lstStyle/>
          <a:p>
            <a:pPr algn="l" eaLnBrk="1" hangingPunct="1"/>
            <a:r>
              <a:rPr lang="en-US" altLang="en-US" sz="4800" b="1" dirty="0" smtClean="0">
                <a:solidFill>
                  <a:srgbClr val="008000"/>
                </a:solidFill>
                <a:latin typeface="Sylfaen" panose="010A0502050306030303" pitchFamily="18" charset="0"/>
              </a:rPr>
              <a:t>Neolithic Age –</a:t>
            </a:r>
            <a:br>
              <a:rPr lang="en-US" altLang="en-US" sz="4800" b="1" dirty="0" smtClean="0">
                <a:solidFill>
                  <a:srgbClr val="008000"/>
                </a:solidFill>
                <a:latin typeface="Sylfaen" panose="010A0502050306030303" pitchFamily="18" charset="0"/>
              </a:rPr>
            </a:br>
            <a:r>
              <a:rPr lang="en-US" altLang="en-US" sz="4800" b="1" dirty="0" smtClean="0">
                <a:solidFill>
                  <a:srgbClr val="008000"/>
                </a:solidFill>
                <a:latin typeface="Sylfaen" panose="010A0502050306030303" pitchFamily="18" charset="0"/>
              </a:rPr>
              <a:t>New Stone Age </a:t>
            </a:r>
            <a:br>
              <a:rPr lang="en-US" altLang="en-US" sz="4800" b="1" dirty="0" smtClean="0">
                <a:solidFill>
                  <a:srgbClr val="008000"/>
                </a:solidFill>
                <a:latin typeface="Sylfaen" panose="010A0502050306030303" pitchFamily="18" charset="0"/>
              </a:rPr>
            </a:br>
            <a:r>
              <a:rPr lang="en-US" altLang="en-US" sz="4800" b="1" dirty="0" smtClean="0">
                <a:solidFill>
                  <a:srgbClr val="008000"/>
                </a:solidFill>
                <a:latin typeface="Sylfaen" panose="010A0502050306030303" pitchFamily="18" charset="0"/>
              </a:rPr>
              <a:t>10,000-4,000  BCE/BC</a:t>
            </a:r>
            <a:endParaRPr lang="en-US" altLang="en-US" sz="4800" b="1" dirty="0" smtClean="0">
              <a:solidFill>
                <a:srgbClr val="008000"/>
              </a:solidFill>
              <a:latin typeface="Sylfaen" panose="010A0502050306030303" pitchFamily="18" charset="0"/>
            </a:endParaRPr>
          </a:p>
        </p:txBody>
      </p:sp>
      <p:pic>
        <p:nvPicPr>
          <p:cNvPr id="35844" name="Picture 8" descr="cav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39435"/>
            <a:ext cx="4495800" cy="268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8322" y="2705388"/>
            <a:ext cx="7335078" cy="2739211"/>
          </a:xfrm>
          <a:prstGeom prst="rect">
            <a:avLst/>
          </a:prstGeom>
        </p:spPr>
        <p:txBody>
          <a:bodyPr wrap="square">
            <a:spAutoFit/>
          </a:bodyPr>
          <a:lstStyle/>
          <a:p>
            <a:pPr eaLnBrk="1" hangingPunct="1"/>
            <a:r>
              <a:rPr lang="en-US" altLang="en-US" sz="3600" b="1" dirty="0" smtClean="0">
                <a:solidFill>
                  <a:srgbClr val="008000"/>
                </a:solidFill>
                <a:cs typeface="Times New Roman" panose="02020603050405020304" pitchFamily="18" charset="0"/>
              </a:rPr>
              <a:t>Gradual shift from</a:t>
            </a:r>
          </a:p>
          <a:p>
            <a:pPr marL="342900" indent="-342900" eaLnBrk="1" hangingPunct="1">
              <a:buFont typeface="Arial" panose="020B0604020202020204" pitchFamily="34" charset="0"/>
              <a:buChar char="•"/>
            </a:pPr>
            <a:r>
              <a:rPr lang="en-US" altLang="en-US" sz="2800" b="1" dirty="0" smtClean="0">
                <a:solidFill>
                  <a:srgbClr val="008000"/>
                </a:solidFill>
                <a:cs typeface="Times New Roman" panose="02020603050405020304" pitchFamily="18" charset="0"/>
              </a:rPr>
              <a:t>Nomadic lifestyle (moving to follow food supply or weather</a:t>
            </a:r>
          </a:p>
          <a:p>
            <a:pPr eaLnBrk="1" hangingPunct="1"/>
            <a:r>
              <a:rPr lang="en-US" altLang="en-US" sz="2800" b="1" dirty="0" smtClean="0">
                <a:solidFill>
                  <a:srgbClr val="008000"/>
                </a:solidFill>
                <a:cs typeface="Times New Roman" panose="02020603050405020304" pitchFamily="18" charset="0"/>
              </a:rPr>
              <a:t>TO: </a:t>
            </a:r>
          </a:p>
          <a:p>
            <a:pPr marL="342900" indent="-342900" eaLnBrk="1" hangingPunct="1">
              <a:buFont typeface="Arial" panose="020B0604020202020204" pitchFamily="34" charset="0"/>
              <a:buChar char="•"/>
            </a:pPr>
            <a:r>
              <a:rPr lang="en-US" altLang="en-US" sz="2800" b="1" dirty="0" smtClean="0">
                <a:solidFill>
                  <a:srgbClr val="008000"/>
                </a:solidFill>
                <a:cs typeface="Times New Roman" panose="02020603050405020304" pitchFamily="18" charset="0"/>
              </a:rPr>
              <a:t>Settled, Stationery</a:t>
            </a:r>
          </a:p>
          <a:p>
            <a:pPr eaLnBrk="1" hangingPunct="1"/>
            <a:endParaRPr lang="en-US" altLang="en-US" b="1" dirty="0">
              <a:solidFill>
                <a:srgbClr val="008000"/>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r>
              <a:rPr lang="en-US" smtClean="0"/>
              <a:t>Revised by Dr. D. 2014</a:t>
            </a:r>
            <a:endParaRPr lang="en-US"/>
          </a:p>
        </p:txBody>
      </p:sp>
      <p:sp>
        <p:nvSpPr>
          <p:cNvPr id="4" name="Slide Number Placeholder 3"/>
          <p:cNvSpPr>
            <a:spLocks noGrp="1"/>
          </p:cNvSpPr>
          <p:nvPr>
            <p:ph type="sldNum" sz="quarter" idx="12"/>
          </p:nvPr>
        </p:nvSpPr>
        <p:spPr/>
        <p:txBody>
          <a:bodyPr/>
          <a:lstStyle/>
          <a:p>
            <a:pPr>
              <a:defRPr/>
            </a:pPr>
            <a:fld id="{794544CC-04D6-476B-AFC4-C92BE2F109EE}" type="slidenum">
              <a:rPr lang="en-US" altLang="en-US" smtClean="0"/>
              <a:pPr>
                <a:defRPr/>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en-US" altLang="en-US" sz="5400" dirty="0" smtClean="0">
                <a:solidFill>
                  <a:schemeClr val="bg1"/>
                </a:solidFill>
                <a:latin typeface="Sylfaen" panose="010A0502050306030303" pitchFamily="18" charset="0"/>
              </a:rPr>
              <a:t>Gradual Shift from:</a:t>
            </a:r>
            <a:endParaRPr lang="en-US" altLang="en-US" sz="5400" dirty="0" smtClean="0">
              <a:solidFill>
                <a:schemeClr val="bg1"/>
              </a:solidFill>
              <a:latin typeface="Sylfaen" panose="010A0502050306030303" pitchFamily="18" charset="0"/>
            </a:endParaRPr>
          </a:p>
        </p:txBody>
      </p:sp>
      <p:pic>
        <p:nvPicPr>
          <p:cNvPr id="39940" name="Picture 10" descr="main humans 019 shock"/>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29000" y="3781335"/>
            <a:ext cx="5715000" cy="3792537"/>
          </a:xfrm>
        </p:spPr>
      </p:pic>
      <p:sp>
        <p:nvSpPr>
          <p:cNvPr id="39943" name="Text Box 15"/>
          <p:cNvSpPr txBox="1">
            <a:spLocks noChangeArrowheads="1"/>
          </p:cNvSpPr>
          <p:nvPr/>
        </p:nvSpPr>
        <p:spPr bwMode="auto">
          <a:xfrm>
            <a:off x="685800" y="1836738"/>
            <a:ext cx="7924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dirty="0" smtClean="0">
                <a:solidFill>
                  <a:srgbClr val="008000"/>
                </a:solidFill>
                <a:latin typeface="Arial" panose="020B0604020202020204" pitchFamily="34" charset="0"/>
                <a:cs typeface="Times New Roman" panose="02020603050405020304" pitchFamily="18" charset="0"/>
              </a:rPr>
              <a:t>Hunting/Gathering </a:t>
            </a:r>
          </a:p>
          <a:p>
            <a:pPr eaLnBrk="1" hangingPunct="1">
              <a:spcBef>
                <a:spcPct val="0"/>
              </a:spcBef>
              <a:buFontTx/>
              <a:buNone/>
            </a:pPr>
            <a:r>
              <a:rPr lang="en-US" altLang="en-US" b="1" dirty="0" smtClean="0">
                <a:solidFill>
                  <a:srgbClr val="008000"/>
                </a:solidFill>
                <a:latin typeface="Arial" panose="020B0604020202020204" pitchFamily="34" charset="0"/>
                <a:cs typeface="Times New Roman" panose="02020603050405020304" pitchFamily="18" charset="0"/>
              </a:rPr>
              <a:t>TO:</a:t>
            </a:r>
          </a:p>
          <a:p>
            <a:pPr eaLnBrk="1" hangingPunct="1">
              <a:spcBef>
                <a:spcPct val="0"/>
              </a:spcBef>
              <a:buFontTx/>
              <a:buNone/>
            </a:pPr>
            <a:r>
              <a:rPr lang="en-US" altLang="en-US" b="1" dirty="0" smtClean="0">
                <a:solidFill>
                  <a:srgbClr val="008000"/>
                </a:solidFill>
                <a:latin typeface="Arial" panose="020B0604020202020204" pitchFamily="34" charset="0"/>
                <a:cs typeface="Times New Roman" panose="02020603050405020304" pitchFamily="18" charset="0"/>
              </a:rPr>
              <a:t>Agriculture/farming AND</a:t>
            </a:r>
          </a:p>
          <a:p>
            <a:pPr eaLnBrk="1" hangingPunct="1">
              <a:spcBef>
                <a:spcPct val="0"/>
              </a:spcBef>
              <a:buFontTx/>
              <a:buNone/>
            </a:pPr>
            <a:r>
              <a:rPr lang="en-US" altLang="en-US" b="1" dirty="0" smtClean="0">
                <a:solidFill>
                  <a:srgbClr val="008000"/>
                </a:solidFill>
                <a:latin typeface="Arial" panose="020B0604020202020204" pitchFamily="34" charset="0"/>
                <a:cs typeface="Times New Roman" panose="02020603050405020304" pitchFamily="18" charset="0"/>
              </a:rPr>
              <a:t>Domestication of animals</a:t>
            </a:r>
            <a:endParaRPr lang="en-US" altLang="en-US" b="1" dirty="0">
              <a:solidFill>
                <a:srgbClr val="008000"/>
              </a:solidFill>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391400" cy="1143000"/>
          </a:xfrm>
        </p:spPr>
        <p:txBody>
          <a:bodyPr/>
          <a:lstStyle/>
          <a:p>
            <a:pPr algn="l"/>
            <a:r>
              <a:rPr lang="en-US" sz="5400" b="1" dirty="0" smtClean="0">
                <a:solidFill>
                  <a:srgbClr val="002060"/>
                </a:solidFill>
              </a:rPr>
              <a:t>Neolithic/ Agricultural Revolution</a:t>
            </a:r>
            <a:endParaRPr lang="en-US" sz="5400" b="1" dirty="0">
              <a:solidFill>
                <a:srgbClr val="002060"/>
              </a:solidFill>
            </a:endParaRPr>
          </a:p>
        </p:txBody>
      </p:sp>
      <p:sp>
        <p:nvSpPr>
          <p:cNvPr id="3" name="Content Placeholder 2"/>
          <p:cNvSpPr>
            <a:spLocks noGrp="1"/>
          </p:cNvSpPr>
          <p:nvPr>
            <p:ph idx="1"/>
          </p:nvPr>
        </p:nvSpPr>
        <p:spPr>
          <a:xfrm>
            <a:off x="699655" y="2545773"/>
            <a:ext cx="7772400" cy="4114800"/>
          </a:xfrm>
        </p:spPr>
        <p:txBody>
          <a:bodyPr/>
          <a:lstStyle/>
          <a:p>
            <a:pPr marL="0" indent="0" algn="ctr">
              <a:buNone/>
            </a:pPr>
            <a:r>
              <a:rPr lang="en-US" sz="6000" b="1" dirty="0" smtClean="0">
                <a:solidFill>
                  <a:srgbClr val="006600"/>
                </a:solidFill>
              </a:rPr>
              <a:t>Why was the “Neolithic Revolution” a turning point in human history?</a:t>
            </a:r>
            <a:endParaRPr lang="en-US" sz="6000" b="1" dirty="0">
              <a:solidFill>
                <a:srgbClr val="006600"/>
              </a:solidFill>
            </a:endParaRPr>
          </a:p>
        </p:txBody>
      </p:sp>
      <p:sp>
        <p:nvSpPr>
          <p:cNvPr id="4" name="Footer Placeholder 3"/>
          <p:cNvSpPr>
            <a:spLocks noGrp="1"/>
          </p:cNvSpPr>
          <p:nvPr>
            <p:ph type="ftr" sz="quarter" idx="11"/>
          </p:nvPr>
        </p:nvSpPr>
        <p:spPr/>
        <p:txBody>
          <a:bodyPr/>
          <a:lstStyle/>
          <a:p>
            <a:pPr>
              <a:defRPr/>
            </a:pPr>
            <a:r>
              <a:rPr lang="en-US" smtClean="0"/>
              <a:t>Revised by Dr. D. 2014</a:t>
            </a:r>
            <a:endParaRPr lang="en-US"/>
          </a:p>
        </p:txBody>
      </p:sp>
      <p:sp>
        <p:nvSpPr>
          <p:cNvPr id="5" name="Slide Number Placeholder 4"/>
          <p:cNvSpPr>
            <a:spLocks noGrp="1"/>
          </p:cNvSpPr>
          <p:nvPr>
            <p:ph type="sldNum" sz="quarter" idx="12"/>
          </p:nvPr>
        </p:nvSpPr>
        <p:spPr/>
        <p:txBody>
          <a:bodyPr/>
          <a:lstStyle/>
          <a:p>
            <a:pPr>
              <a:defRPr/>
            </a:pPr>
            <a:fld id="{794544CC-04D6-476B-AFC4-C92BE2F109EE}" type="slidenum">
              <a:rPr lang="en-US" altLang="en-US" smtClean="0"/>
              <a:pPr>
                <a:defRPr/>
              </a:pPr>
              <a:t>23</a:t>
            </a:fld>
            <a:endParaRPr lang="en-US" altLang="en-US"/>
          </a:p>
        </p:txBody>
      </p:sp>
    </p:spTree>
    <p:extLst>
      <p:ext uri="{BB962C8B-B14F-4D97-AF65-F5344CB8AC3E}">
        <p14:creationId xmlns:p14="http://schemas.microsoft.com/office/powerpoint/2010/main" val="3695312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71330"/>
            <a:ext cx="7772400" cy="1143000"/>
          </a:xfrm>
        </p:spPr>
        <p:txBody>
          <a:bodyPr/>
          <a:lstStyle/>
          <a:p>
            <a:r>
              <a:rPr lang="en-US" kern="10" dirty="0" smtClean="0">
                <a:ln w="19050">
                  <a:solidFill>
                    <a:srgbClr val="99CCFF"/>
                  </a:solidFill>
                  <a:round/>
                  <a:headEnd/>
                  <a:tailEnd/>
                </a:ln>
                <a:solidFill>
                  <a:srgbClr val="006600"/>
                </a:solidFill>
                <a:effectLst>
                  <a:outerShdw dist="35921" dir="2700000" algn="ctr" rotWithShape="0">
                    <a:srgbClr val="990000"/>
                  </a:outerShdw>
                </a:effectLst>
                <a:latin typeface="Impact" panose="020B0806030902050204" pitchFamily="34" charset="0"/>
              </a:rPr>
              <a:t>The Agricultural Revolution</a:t>
            </a:r>
            <a:endParaRPr lang="en-US" kern="10" dirty="0">
              <a:ln w="19050">
                <a:solidFill>
                  <a:srgbClr val="99CCFF"/>
                </a:solidFill>
                <a:round/>
                <a:headEnd/>
                <a:tailEnd/>
              </a:ln>
              <a:solidFill>
                <a:srgbClr val="006600"/>
              </a:solidFill>
              <a:effectLst>
                <a:outerShdw dist="35921" dir="2700000" algn="ctr" rotWithShape="0">
                  <a:srgbClr val="990000"/>
                </a:outerShdw>
              </a:effectLst>
              <a:latin typeface="Impact" panose="020B0806030902050204" pitchFamily="34" charset="0"/>
            </a:endParaRPr>
          </a:p>
        </p:txBody>
      </p:sp>
      <p:sp>
        <p:nvSpPr>
          <p:cNvPr id="3" name="Content Placeholder 2"/>
          <p:cNvSpPr>
            <a:spLocks noGrp="1"/>
          </p:cNvSpPr>
          <p:nvPr>
            <p:ph idx="1"/>
          </p:nvPr>
        </p:nvSpPr>
        <p:spPr/>
        <p:txBody>
          <a:bodyPr/>
          <a:lstStyle/>
          <a:p>
            <a:r>
              <a:rPr lang="en-US" sz="3600" dirty="0" smtClean="0">
                <a:solidFill>
                  <a:srgbClr val="008000"/>
                </a:solidFill>
                <a:effectLst>
                  <a:outerShdw blurRad="38100" dist="38100" dir="2700000" algn="tl">
                    <a:srgbClr val="000000"/>
                  </a:outerShdw>
                </a:effectLst>
                <a:latin typeface="Comic Sans MS" pitchFamily="66" charset="0"/>
              </a:rPr>
              <a:t>8,000 BCE – 5,000 BCE</a:t>
            </a:r>
          </a:p>
          <a:p>
            <a:r>
              <a:rPr lang="en-US" sz="2800" dirty="0" smtClean="0">
                <a:latin typeface="Comic Sans MS" pitchFamily="66" charset="0"/>
              </a:rPr>
              <a:t> </a:t>
            </a:r>
            <a:r>
              <a:rPr lang="en-US" b="1" dirty="0" smtClean="0">
                <a:solidFill>
                  <a:srgbClr val="003A03"/>
                </a:solidFill>
                <a:effectLst>
                  <a:outerShdw blurRad="38100" dist="38100" dir="2700000" algn="tl">
                    <a:srgbClr val="000000"/>
                  </a:outerShdw>
                </a:effectLst>
                <a:latin typeface="Comic Sans MS" pitchFamily="66" charset="0"/>
              </a:rPr>
              <a:t>Agriculture developed independently in different parts of the world</a:t>
            </a:r>
            <a:r>
              <a:rPr lang="en-US" dirty="0" smtClean="0">
                <a:solidFill>
                  <a:srgbClr val="00FFFF"/>
                </a:solidFill>
                <a:effectLst>
                  <a:outerShdw blurRad="38100" dist="38100" dir="2700000" algn="tl">
                    <a:srgbClr val="000000"/>
                  </a:outerShdw>
                </a:effectLst>
                <a:latin typeface="Comic Sans MS" pitchFamily="66" charset="0"/>
              </a:rPr>
              <a:t>.</a:t>
            </a:r>
            <a:endParaRPr lang="en-US" dirty="0">
              <a:solidFill>
                <a:srgbClr val="00FFFF"/>
              </a:solidFill>
              <a:effectLst>
                <a:outerShdw blurRad="38100" dist="38100" dir="2700000" algn="tl">
                  <a:srgbClr val="000000"/>
                </a:outerShdw>
              </a:effectLst>
              <a:latin typeface="Comic Sans MS" pitchFamily="66" charset="0"/>
            </a:endParaRPr>
          </a:p>
          <a:p>
            <a:r>
              <a:rPr lang="en-US" dirty="0" smtClean="0">
                <a:solidFill>
                  <a:schemeClr val="bg1"/>
                </a:solidFill>
                <a:effectLst>
                  <a:outerShdw blurRad="38100" dist="38100" dir="2700000" algn="tl">
                    <a:srgbClr val="000000"/>
                  </a:outerShdw>
                </a:effectLst>
                <a:latin typeface="Comic Sans MS" pitchFamily="66" charset="0"/>
              </a:rPr>
              <a:t>SLASH-AND-BURN Farming</a:t>
            </a:r>
          </a:p>
          <a:p>
            <a:pPr>
              <a:spcBef>
                <a:spcPct val="50000"/>
              </a:spcBef>
              <a:defRPr/>
            </a:pPr>
            <a:r>
              <a:rPr lang="en-US" sz="1600" b="1" dirty="0">
                <a:solidFill>
                  <a:schemeClr val="tx1">
                    <a:lumMod val="95000"/>
                    <a:lumOff val="5000"/>
                  </a:schemeClr>
                </a:solidFill>
                <a:effectLst>
                  <a:outerShdw blurRad="38100" dist="38100" dir="2700000" algn="tl">
                    <a:srgbClr val="000000"/>
                  </a:outerShdw>
                </a:effectLst>
                <a:latin typeface="Comic Sans MS" pitchFamily="66" charset="0"/>
              </a:rPr>
              <a:t>Middle East      India      Central America      China      Southeast Asia</a:t>
            </a:r>
          </a:p>
          <a:p>
            <a:pPr>
              <a:spcBef>
                <a:spcPct val="50000"/>
              </a:spcBef>
              <a:defRPr/>
            </a:pPr>
            <a:endParaRPr lang="en-US" sz="1600" b="1" dirty="0">
              <a:solidFill>
                <a:schemeClr val="tx1">
                  <a:lumMod val="95000"/>
                  <a:lumOff val="5000"/>
                </a:schemeClr>
              </a:solidFill>
              <a:effectLst>
                <a:outerShdw blurRad="38100" dist="38100" dir="2700000" algn="tl">
                  <a:srgbClr val="000000"/>
                </a:outerShdw>
              </a:effectLst>
              <a:latin typeface="Comic Sans MS" pitchFamily="66" charset="0"/>
            </a:endParaRPr>
          </a:p>
          <a:p>
            <a:pPr>
              <a:spcBef>
                <a:spcPct val="50000"/>
              </a:spcBef>
              <a:defRPr/>
            </a:pPr>
            <a:r>
              <a:rPr lang="en-US" sz="1600" b="1" dirty="0">
                <a:solidFill>
                  <a:schemeClr val="tx1">
                    <a:lumMod val="95000"/>
                    <a:lumOff val="5000"/>
                  </a:schemeClr>
                </a:solidFill>
                <a:effectLst>
                  <a:outerShdw blurRad="38100" dist="38100" dir="2700000" algn="tl">
                    <a:srgbClr val="000000"/>
                  </a:outerShdw>
                </a:effectLst>
                <a:latin typeface="Comic Sans MS" pitchFamily="66" charset="0"/>
              </a:rPr>
              <a:t>8,000 BCE     7,000 BCE     6,500 BCE    6,000 BCE        5,000 BCE</a:t>
            </a:r>
          </a:p>
          <a:p>
            <a:endParaRPr lang="en-US" dirty="0">
              <a:solidFill>
                <a:schemeClr val="tx1">
                  <a:lumMod val="95000"/>
                  <a:lumOff val="5000"/>
                </a:schemeClr>
              </a:solidFill>
            </a:endParaRPr>
          </a:p>
        </p:txBody>
      </p:sp>
      <p:sp>
        <p:nvSpPr>
          <p:cNvPr id="4" name="Line 9"/>
          <p:cNvSpPr>
            <a:spLocks noChangeShapeType="1"/>
          </p:cNvSpPr>
          <p:nvPr/>
        </p:nvSpPr>
        <p:spPr bwMode="auto">
          <a:xfrm flipV="1">
            <a:off x="1600200" y="4906617"/>
            <a:ext cx="6553200" cy="106017"/>
          </a:xfrm>
          <a:prstGeom prst="line">
            <a:avLst/>
          </a:prstGeom>
          <a:noFill/>
          <a:ln w="28575">
            <a:solidFill>
              <a:srgbClr val="FFFFFF"/>
            </a:solidFill>
            <a:round/>
            <a:headEnd/>
            <a:tailEnd/>
          </a:ln>
          <a:effectLst>
            <a:outerShdw dist="35921" dir="2700000" algn="ctr" rotWithShape="0">
              <a:schemeClr val="tx1"/>
            </a:outerShdw>
          </a:effectLst>
        </p:spPr>
        <p:txBody>
          <a:bodyPr/>
          <a:lstStyle/>
          <a:p>
            <a:pPr>
              <a:defRPr/>
            </a:pPr>
            <a:endParaRPr lang="en-US"/>
          </a:p>
        </p:txBody>
      </p:sp>
      <p:sp>
        <p:nvSpPr>
          <p:cNvPr id="6" name="Line 10"/>
          <p:cNvSpPr>
            <a:spLocks noChangeShapeType="1"/>
          </p:cNvSpPr>
          <p:nvPr/>
        </p:nvSpPr>
        <p:spPr bwMode="auto">
          <a:xfrm>
            <a:off x="2971800" y="4724400"/>
            <a:ext cx="0" cy="457200"/>
          </a:xfrm>
          <a:prstGeom prst="line">
            <a:avLst/>
          </a:prstGeom>
          <a:noFill/>
          <a:ln w="12700">
            <a:solidFill>
              <a:srgbClr val="FFFFFF"/>
            </a:solidFill>
            <a:round/>
            <a:headEnd/>
            <a:tailEnd/>
          </a:ln>
          <a:effectLst>
            <a:outerShdw dist="35921" dir="2700000" algn="ctr" rotWithShape="0">
              <a:schemeClr val="tx1"/>
            </a:outerShdw>
          </a:effectLst>
        </p:spPr>
        <p:txBody>
          <a:bodyPr/>
          <a:lstStyle/>
          <a:p>
            <a:pPr>
              <a:defRPr/>
            </a:pPr>
            <a:endParaRPr lang="en-US"/>
          </a:p>
        </p:txBody>
      </p:sp>
      <p:sp>
        <p:nvSpPr>
          <p:cNvPr id="7" name="Line 10"/>
          <p:cNvSpPr>
            <a:spLocks noChangeShapeType="1"/>
          </p:cNvSpPr>
          <p:nvPr/>
        </p:nvSpPr>
        <p:spPr bwMode="auto">
          <a:xfrm>
            <a:off x="4495800" y="4724400"/>
            <a:ext cx="0" cy="457200"/>
          </a:xfrm>
          <a:prstGeom prst="line">
            <a:avLst/>
          </a:prstGeom>
          <a:noFill/>
          <a:ln w="12700">
            <a:solidFill>
              <a:srgbClr val="FFFFFF"/>
            </a:solidFill>
            <a:round/>
            <a:headEnd/>
            <a:tailEnd/>
          </a:ln>
          <a:effectLst>
            <a:outerShdw dist="35921" dir="2700000" algn="ctr" rotWithShape="0">
              <a:schemeClr val="tx1"/>
            </a:outerShdw>
          </a:effectLst>
        </p:spPr>
        <p:txBody>
          <a:bodyPr/>
          <a:lstStyle/>
          <a:p>
            <a:pPr>
              <a:defRPr/>
            </a:pPr>
            <a:endParaRPr lang="en-US"/>
          </a:p>
        </p:txBody>
      </p:sp>
      <p:sp>
        <p:nvSpPr>
          <p:cNvPr id="8" name="Line 10"/>
          <p:cNvSpPr>
            <a:spLocks noChangeShapeType="1"/>
          </p:cNvSpPr>
          <p:nvPr/>
        </p:nvSpPr>
        <p:spPr bwMode="auto">
          <a:xfrm>
            <a:off x="6248400" y="4678017"/>
            <a:ext cx="0" cy="457200"/>
          </a:xfrm>
          <a:prstGeom prst="line">
            <a:avLst/>
          </a:prstGeom>
          <a:noFill/>
          <a:ln w="12700">
            <a:solidFill>
              <a:srgbClr val="FFFFFF"/>
            </a:solidFill>
            <a:round/>
            <a:headEnd/>
            <a:tailEnd/>
          </a:ln>
          <a:effectLst>
            <a:outerShdw dist="35921" dir="2700000" algn="ctr" rotWithShape="0">
              <a:schemeClr val="tx1"/>
            </a:outerShdw>
          </a:effectLst>
        </p:spPr>
        <p:txBody>
          <a:bodyPr/>
          <a:lstStyle/>
          <a:p>
            <a:pPr>
              <a:defRPr/>
            </a:pPr>
            <a:endParaRPr lang="en-US"/>
          </a:p>
        </p:txBody>
      </p:sp>
      <p:sp>
        <p:nvSpPr>
          <p:cNvPr id="9" name="Line 10"/>
          <p:cNvSpPr>
            <a:spLocks noChangeShapeType="1"/>
          </p:cNvSpPr>
          <p:nvPr/>
        </p:nvSpPr>
        <p:spPr bwMode="auto">
          <a:xfrm>
            <a:off x="7696200" y="4678017"/>
            <a:ext cx="0" cy="457200"/>
          </a:xfrm>
          <a:prstGeom prst="line">
            <a:avLst/>
          </a:prstGeom>
          <a:noFill/>
          <a:ln w="12700">
            <a:solidFill>
              <a:srgbClr val="FFFFFF"/>
            </a:solidFill>
            <a:round/>
            <a:headEnd/>
            <a:tailEnd/>
          </a:ln>
          <a:effectLst>
            <a:outerShdw dist="35921" dir="2700000" algn="ctr" rotWithShape="0">
              <a:schemeClr val="tx1"/>
            </a:outerShdw>
          </a:effectLst>
        </p:spPr>
        <p:txBody>
          <a:bodyPr/>
          <a:lstStyle/>
          <a:p>
            <a:pPr>
              <a:defRPr/>
            </a:pPr>
            <a:endParaRPr lang="en-US"/>
          </a:p>
        </p:txBody>
      </p:sp>
      <p:sp>
        <p:nvSpPr>
          <p:cNvPr id="10" name="Line 10"/>
          <p:cNvSpPr>
            <a:spLocks noChangeShapeType="1"/>
          </p:cNvSpPr>
          <p:nvPr/>
        </p:nvSpPr>
        <p:spPr bwMode="auto">
          <a:xfrm>
            <a:off x="1600200" y="4754517"/>
            <a:ext cx="0" cy="457200"/>
          </a:xfrm>
          <a:prstGeom prst="line">
            <a:avLst/>
          </a:prstGeom>
          <a:noFill/>
          <a:ln w="12700">
            <a:solidFill>
              <a:srgbClr val="FFFFFF"/>
            </a:solidFill>
            <a:round/>
            <a:headEnd/>
            <a:tailEnd/>
          </a:ln>
          <a:effectLst>
            <a:outerShdw dist="35921" dir="2700000" algn="ctr" rotWithShape="0">
              <a:schemeClr val="tx1"/>
            </a:outerShdw>
          </a:effectLst>
        </p:spPr>
        <p:txBody>
          <a:bodyPr/>
          <a:lstStyle/>
          <a:p>
            <a:pPr>
              <a:defRPr/>
            </a:pPr>
            <a:endParaRPr lang="en-US"/>
          </a:p>
        </p:txBody>
      </p:sp>
      <p:sp>
        <p:nvSpPr>
          <p:cNvPr id="11" name="Footer Placeholder 10"/>
          <p:cNvSpPr>
            <a:spLocks noGrp="1"/>
          </p:cNvSpPr>
          <p:nvPr>
            <p:ph type="ftr" sz="quarter" idx="11"/>
          </p:nvPr>
        </p:nvSpPr>
        <p:spPr/>
        <p:txBody>
          <a:bodyPr/>
          <a:lstStyle/>
          <a:p>
            <a:pPr>
              <a:defRPr/>
            </a:pPr>
            <a:r>
              <a:rPr lang="en-US" smtClean="0"/>
              <a:t>Revised by Dr. D. 2014</a:t>
            </a:r>
            <a:endParaRPr lang="en-US"/>
          </a:p>
        </p:txBody>
      </p:sp>
      <p:sp>
        <p:nvSpPr>
          <p:cNvPr id="12" name="Slide Number Placeholder 11"/>
          <p:cNvSpPr>
            <a:spLocks noGrp="1"/>
          </p:cNvSpPr>
          <p:nvPr>
            <p:ph type="sldNum" sz="quarter" idx="12"/>
          </p:nvPr>
        </p:nvSpPr>
        <p:spPr/>
        <p:txBody>
          <a:bodyPr/>
          <a:lstStyle/>
          <a:p>
            <a:pPr>
              <a:defRPr/>
            </a:pPr>
            <a:fld id="{794544CC-04D6-476B-AFC4-C92BE2F109EE}" type="slidenum">
              <a:rPr lang="en-US" altLang="en-US" smtClean="0"/>
              <a:pPr>
                <a:defRPr/>
              </a:pPr>
              <a:t>24</a:t>
            </a:fld>
            <a:endParaRPr lang="en-US" altLang="en-US"/>
          </a:p>
        </p:txBody>
      </p:sp>
    </p:spTree>
    <p:extLst>
      <p:ext uri="{BB962C8B-B14F-4D97-AF65-F5344CB8AC3E}">
        <p14:creationId xmlns:p14="http://schemas.microsoft.com/office/powerpoint/2010/main" val="211765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kern="10" dirty="0" smtClean="0">
                <a:ln w="19050">
                  <a:solidFill>
                    <a:srgbClr val="99CCFF"/>
                  </a:solidFill>
                  <a:round/>
                  <a:headEnd/>
                  <a:tailEnd/>
                </a:ln>
                <a:solidFill>
                  <a:srgbClr val="006600"/>
                </a:solidFill>
                <a:effectLst>
                  <a:outerShdw dist="35921" dir="2700000" algn="ctr" rotWithShape="0">
                    <a:srgbClr val="990000"/>
                  </a:outerShdw>
                </a:effectLst>
                <a:latin typeface="Impact" panose="020B0806030902050204" pitchFamily="34" charset="0"/>
              </a:rPr>
              <a:t>Early Settled Communities</a:t>
            </a:r>
            <a:endParaRPr lang="en-US" sz="5400" b="1" kern="10" dirty="0">
              <a:ln w="19050">
                <a:solidFill>
                  <a:srgbClr val="99CCFF"/>
                </a:solidFill>
                <a:round/>
                <a:headEnd/>
                <a:tailEnd/>
              </a:ln>
              <a:solidFill>
                <a:srgbClr val="006600"/>
              </a:solidFill>
              <a:effectLst>
                <a:outerShdw dist="35921" dir="2700000" algn="ctr" rotWithShape="0">
                  <a:srgbClr val="990000"/>
                </a:outerShdw>
              </a:effectLst>
              <a:latin typeface="Impact" panose="020B0806030902050204" pitchFamily="34" charset="0"/>
            </a:endParaRPr>
          </a:p>
        </p:txBody>
      </p:sp>
      <p:sp>
        <p:nvSpPr>
          <p:cNvPr id="3" name="Content Placeholder 2"/>
          <p:cNvSpPr>
            <a:spLocks noGrp="1"/>
          </p:cNvSpPr>
          <p:nvPr>
            <p:ph idx="1"/>
          </p:nvPr>
        </p:nvSpPr>
        <p:spPr>
          <a:xfrm>
            <a:off x="685800" y="1981200"/>
            <a:ext cx="7772400" cy="4572000"/>
          </a:xfrm>
        </p:spPr>
        <p:txBody>
          <a:bodyPr/>
          <a:lstStyle/>
          <a:p>
            <a:pPr>
              <a:spcBef>
                <a:spcPct val="50000"/>
              </a:spcBef>
              <a:buClr>
                <a:srgbClr val="FFFF00"/>
              </a:buClr>
              <a:buFont typeface="Wingdings" pitchFamily="2" charset="2"/>
              <a:buChar char="§"/>
              <a:defRPr/>
            </a:pPr>
            <a:r>
              <a:rPr lang="en-US" sz="2800" dirty="0">
                <a:solidFill>
                  <a:srgbClr val="006600"/>
                </a:solidFill>
                <a:effectLst>
                  <a:outerShdw blurRad="38100" dist="38100" dir="2700000" algn="tl">
                    <a:srgbClr val="000000"/>
                  </a:outerShdw>
                </a:effectLst>
                <a:latin typeface="Comic Sans MS" pitchFamily="66" charset="0"/>
              </a:rPr>
              <a:t>Growing crops on a regular basis made possible the </a:t>
            </a:r>
            <a:r>
              <a:rPr lang="en-US" sz="2800" dirty="0" smtClean="0">
                <a:solidFill>
                  <a:srgbClr val="006600"/>
                </a:solidFill>
                <a:effectLst>
                  <a:outerShdw blurRad="38100" dist="38100" dir="2700000" algn="tl">
                    <a:srgbClr val="000000"/>
                  </a:outerShdw>
                </a:effectLst>
                <a:latin typeface="Comic Sans MS" pitchFamily="66" charset="0"/>
              </a:rPr>
              <a:t>support </a:t>
            </a:r>
            <a:r>
              <a:rPr lang="en-US" sz="2800" dirty="0">
                <a:solidFill>
                  <a:srgbClr val="006600"/>
                </a:solidFill>
                <a:effectLst>
                  <a:outerShdw blurRad="38100" dist="38100" dir="2700000" algn="tl">
                    <a:srgbClr val="000000"/>
                  </a:outerShdw>
                </a:effectLst>
                <a:latin typeface="Comic Sans MS" pitchFamily="66" charset="0"/>
              </a:rPr>
              <a:t>of larger </a:t>
            </a:r>
            <a:r>
              <a:rPr lang="en-US" sz="2800" dirty="0" smtClean="0">
                <a:solidFill>
                  <a:srgbClr val="006600"/>
                </a:solidFill>
                <a:effectLst>
                  <a:outerShdw blurRad="38100" dist="38100" dir="2700000" algn="tl">
                    <a:srgbClr val="000000"/>
                  </a:outerShdw>
                </a:effectLst>
                <a:latin typeface="Comic Sans MS" pitchFamily="66" charset="0"/>
              </a:rPr>
              <a:t>populations</a:t>
            </a:r>
          </a:p>
          <a:p>
            <a:pPr>
              <a:spcBef>
                <a:spcPct val="50000"/>
              </a:spcBef>
              <a:buClr>
                <a:srgbClr val="FFFF00"/>
              </a:buClr>
              <a:buFont typeface="Wingdings" pitchFamily="2" charset="2"/>
              <a:buChar char="§"/>
              <a:defRPr/>
            </a:pPr>
            <a:r>
              <a:rPr lang="en-US" sz="2800" b="1" dirty="0">
                <a:solidFill>
                  <a:srgbClr val="006600"/>
                </a:solidFill>
                <a:effectLst>
                  <a:outerShdw blurRad="38100" dist="38100" dir="2700000" algn="tl">
                    <a:srgbClr val="000000"/>
                  </a:outerShdw>
                </a:effectLst>
                <a:latin typeface="Comic Sans MS" pitchFamily="66" charset="0"/>
              </a:rPr>
              <a:t>More permanent, settled communities emerged</a:t>
            </a:r>
            <a:r>
              <a:rPr lang="en-US" sz="2800" b="1" dirty="0" smtClean="0">
                <a:solidFill>
                  <a:srgbClr val="006600"/>
                </a:solidFill>
                <a:effectLst>
                  <a:outerShdw blurRad="38100" dist="38100" dir="2700000" algn="tl">
                    <a:srgbClr val="000000"/>
                  </a:outerShdw>
                </a:effectLst>
                <a:latin typeface="Comic Sans MS" pitchFamily="66" charset="0"/>
              </a:rPr>
              <a:t>.</a:t>
            </a:r>
          </a:p>
          <a:p>
            <a:pPr>
              <a:spcBef>
                <a:spcPct val="50000"/>
              </a:spcBef>
              <a:buClr>
                <a:srgbClr val="FFFF00"/>
              </a:buClr>
              <a:buFont typeface="Wingdings" pitchFamily="2" charset="2"/>
              <a:buChar char="§"/>
              <a:defRPr/>
            </a:pPr>
            <a:r>
              <a:rPr lang="en-US" sz="2800" b="1" dirty="0" smtClean="0">
                <a:solidFill>
                  <a:srgbClr val="006600"/>
                </a:solidFill>
                <a:effectLst>
                  <a:outerShdw blurRad="38100" dist="38100" dir="2700000" algn="tl">
                    <a:srgbClr val="000000"/>
                  </a:outerShdw>
                </a:effectLst>
                <a:latin typeface="Comic Sans MS" pitchFamily="66" charset="0"/>
              </a:rPr>
              <a:t>8,000 </a:t>
            </a:r>
            <a:r>
              <a:rPr lang="en-US" sz="2800" b="1" dirty="0">
                <a:solidFill>
                  <a:srgbClr val="006600"/>
                </a:solidFill>
                <a:effectLst>
                  <a:outerShdw blurRad="38100" dist="38100" dir="2700000" algn="tl">
                    <a:srgbClr val="000000"/>
                  </a:outerShdw>
                </a:effectLst>
                <a:latin typeface="Comic Sans MS" pitchFamily="66" charset="0"/>
              </a:rPr>
              <a:t>BCE </a:t>
            </a:r>
            <a:r>
              <a:rPr lang="en-US" sz="2800" b="1" dirty="0">
                <a:solidFill>
                  <a:srgbClr val="006600"/>
                </a:solidFill>
                <a:effectLst>
                  <a:outerShdw blurRad="38100" dist="38100" dir="2700000" algn="tl">
                    <a:srgbClr val="000000"/>
                  </a:outerShdw>
                </a:effectLst>
                <a:latin typeface="Comic Sans MS" pitchFamily="66" charset="0"/>
                <a:sym typeface="Wingdings" pitchFamily="2" charset="2"/>
              </a:rPr>
              <a:t></a:t>
            </a:r>
            <a:r>
              <a:rPr lang="en-US" sz="2800" b="1" dirty="0">
                <a:solidFill>
                  <a:srgbClr val="006600"/>
                </a:solidFill>
                <a:effectLst>
                  <a:outerShdw blurRad="38100" dist="38100" dir="2700000" algn="tl">
                    <a:srgbClr val="000000"/>
                  </a:outerShdw>
                </a:effectLst>
                <a:latin typeface="Comic Sans MS" pitchFamily="66" charset="0"/>
              </a:rPr>
              <a:t> Largest Early Settlement at </a:t>
            </a:r>
            <a:r>
              <a:rPr lang="en-US" sz="2800" b="1" dirty="0" err="1">
                <a:solidFill>
                  <a:srgbClr val="0066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Ç</a:t>
            </a:r>
            <a:r>
              <a:rPr lang="en-US" sz="2800" b="1" dirty="0" err="1">
                <a:solidFill>
                  <a:srgbClr val="006600"/>
                </a:solidFill>
                <a:effectLst>
                  <a:outerShdw blurRad="38100" dist="38100" dir="2700000" algn="tl">
                    <a:srgbClr val="000000"/>
                  </a:outerShdw>
                </a:effectLst>
                <a:latin typeface="Comic Sans MS" pitchFamily="66" charset="0"/>
              </a:rPr>
              <a:t>atal</a:t>
            </a:r>
            <a:r>
              <a:rPr lang="en-US" sz="2800" b="1" dirty="0">
                <a:solidFill>
                  <a:srgbClr val="006600"/>
                </a:solidFill>
                <a:effectLst>
                  <a:outerShdw blurRad="38100" dist="38100" dir="2700000" algn="tl">
                    <a:srgbClr val="000000"/>
                  </a:outerShdw>
                </a:effectLst>
                <a:latin typeface="Comic Sans MS" pitchFamily="66" charset="0"/>
              </a:rPr>
              <a:t> </a:t>
            </a:r>
            <a:r>
              <a:rPr lang="en-US" sz="2800" b="1" dirty="0" err="1">
                <a:solidFill>
                  <a:srgbClr val="006600"/>
                </a:solidFill>
                <a:effectLst>
                  <a:outerShdw blurRad="38100" dist="38100" dir="2700000" algn="tl">
                    <a:srgbClr val="000000"/>
                  </a:outerShdw>
                </a:effectLst>
                <a:latin typeface="Comic Sans MS" pitchFamily="66" charset="0"/>
              </a:rPr>
              <a:t>H</a:t>
            </a:r>
            <a:r>
              <a:rPr lang="en-US" sz="2800" b="1" dirty="0" err="1">
                <a:solidFill>
                  <a:srgbClr val="006600"/>
                </a:solidFill>
                <a:effectLst>
                  <a:outerShdw blurRad="38100" dist="38100" dir="2700000" algn="tl">
                    <a:srgbClr val="000000"/>
                  </a:outerShdw>
                </a:effectLst>
                <a:latin typeface="Comic Sans MS" pitchFamily="66" charset="0"/>
                <a:cs typeface="Arial" charset="0"/>
              </a:rPr>
              <a:t>ü</a:t>
            </a:r>
            <a:r>
              <a:rPr lang="en-US" sz="2800" b="1" dirty="0" err="1">
                <a:solidFill>
                  <a:srgbClr val="006600"/>
                </a:solidFill>
                <a:effectLst>
                  <a:outerShdw blurRad="38100" dist="38100" dir="2700000" algn="tl">
                    <a:srgbClr val="000000"/>
                  </a:outerShdw>
                </a:effectLst>
                <a:latin typeface="Comic Sans MS" pitchFamily="66" charset="0"/>
              </a:rPr>
              <a:t>yük</a:t>
            </a:r>
            <a:r>
              <a:rPr lang="en-US" sz="2800" b="1" dirty="0">
                <a:solidFill>
                  <a:srgbClr val="006600"/>
                </a:solidFill>
                <a:effectLst>
                  <a:outerShdw blurRad="38100" dist="38100" dir="2700000" algn="tl">
                    <a:srgbClr val="000000"/>
                  </a:outerShdw>
                </a:effectLst>
                <a:latin typeface="Comic Sans MS" pitchFamily="66" charset="0"/>
              </a:rPr>
              <a:t> </a:t>
            </a:r>
            <a:br>
              <a:rPr lang="en-US" sz="2800" b="1" dirty="0">
                <a:solidFill>
                  <a:srgbClr val="006600"/>
                </a:solidFill>
                <a:effectLst>
                  <a:outerShdw blurRad="38100" dist="38100" dir="2700000" algn="tl">
                    <a:srgbClr val="000000"/>
                  </a:outerShdw>
                </a:effectLst>
                <a:latin typeface="Comic Sans MS" pitchFamily="66" charset="0"/>
              </a:rPr>
            </a:br>
            <a:r>
              <a:rPr lang="en-US" sz="2800" b="1" dirty="0">
                <a:solidFill>
                  <a:srgbClr val="006600"/>
                </a:solidFill>
                <a:effectLst>
                  <a:outerShdw blurRad="38100" dist="38100" dir="2700000" algn="tl">
                    <a:srgbClr val="000000"/>
                  </a:outerShdw>
                </a:effectLst>
                <a:latin typeface="Comic Sans MS" pitchFamily="66" charset="0"/>
              </a:rPr>
              <a:t>  ( Modern Turkey ) </a:t>
            </a:r>
            <a:r>
              <a:rPr lang="en-US" sz="2800" b="1" dirty="0">
                <a:solidFill>
                  <a:srgbClr val="006600"/>
                </a:solidFill>
                <a:effectLst>
                  <a:outerShdw blurRad="38100" dist="38100" dir="2700000" algn="tl">
                    <a:srgbClr val="000000"/>
                  </a:outerShdw>
                </a:effectLst>
                <a:latin typeface="Comic Sans MS" pitchFamily="66" charset="0"/>
                <a:sym typeface="Wingdings" pitchFamily="2" charset="2"/>
              </a:rPr>
              <a:t></a:t>
            </a:r>
            <a:r>
              <a:rPr lang="en-US" sz="2800" b="1" dirty="0">
                <a:solidFill>
                  <a:srgbClr val="006600"/>
                </a:solidFill>
                <a:effectLst>
                  <a:outerShdw blurRad="38100" dist="38100" dir="2700000" algn="tl">
                    <a:srgbClr val="000000"/>
                  </a:outerShdw>
                </a:effectLst>
                <a:latin typeface="Comic Sans MS" pitchFamily="66" charset="0"/>
              </a:rPr>
              <a:t> 6,000 inhabitan</a:t>
            </a:r>
            <a:r>
              <a:rPr lang="en-US" sz="2800" b="1" dirty="0">
                <a:solidFill>
                  <a:srgbClr val="00FFFF"/>
                </a:solidFill>
                <a:effectLst>
                  <a:outerShdw blurRad="38100" dist="38100" dir="2700000" algn="tl">
                    <a:srgbClr val="000000"/>
                  </a:outerShdw>
                </a:effectLst>
                <a:latin typeface="Comic Sans MS" pitchFamily="66" charset="0"/>
              </a:rPr>
              <a:t>ts</a:t>
            </a:r>
          </a:p>
          <a:p>
            <a:pPr>
              <a:spcBef>
                <a:spcPct val="50000"/>
              </a:spcBef>
              <a:buClr>
                <a:srgbClr val="FFFF00"/>
              </a:buClr>
              <a:buFont typeface="Wingdings" pitchFamily="2" charset="2"/>
              <a:buChar char="§"/>
              <a:defRPr/>
            </a:pPr>
            <a:endParaRPr lang="en-US" sz="2800" dirty="0">
              <a:solidFill>
                <a:srgbClr val="006600"/>
              </a:solidFill>
              <a:effectLst>
                <a:outerShdw blurRad="38100" dist="38100" dir="2700000" algn="tl">
                  <a:srgbClr val="000000"/>
                </a:outerShdw>
              </a:effectLst>
              <a:latin typeface="Comic Sans MS" pitchFamily="66" charset="0"/>
            </a:endParaRPr>
          </a:p>
        </p:txBody>
      </p:sp>
      <p:sp>
        <p:nvSpPr>
          <p:cNvPr id="9" name="Footer Placeholder 8"/>
          <p:cNvSpPr>
            <a:spLocks noGrp="1"/>
          </p:cNvSpPr>
          <p:nvPr>
            <p:ph type="ftr" sz="quarter" idx="11"/>
          </p:nvPr>
        </p:nvSpPr>
        <p:spPr/>
        <p:txBody>
          <a:bodyPr/>
          <a:lstStyle/>
          <a:p>
            <a:pPr>
              <a:defRPr/>
            </a:pPr>
            <a:r>
              <a:rPr lang="en-US" smtClean="0"/>
              <a:t>Revised by Dr. D. 2014</a:t>
            </a:r>
            <a:endParaRPr lang="en-US"/>
          </a:p>
        </p:txBody>
      </p:sp>
      <p:sp>
        <p:nvSpPr>
          <p:cNvPr id="10" name="Slide Number Placeholder 9"/>
          <p:cNvSpPr>
            <a:spLocks noGrp="1"/>
          </p:cNvSpPr>
          <p:nvPr>
            <p:ph type="sldNum" sz="quarter" idx="12"/>
          </p:nvPr>
        </p:nvSpPr>
        <p:spPr/>
        <p:txBody>
          <a:bodyPr/>
          <a:lstStyle/>
          <a:p>
            <a:pPr>
              <a:defRPr/>
            </a:pPr>
            <a:fld id="{794544CC-04D6-476B-AFC4-C92BE2F109EE}" type="slidenum">
              <a:rPr lang="en-US" altLang="en-US" smtClean="0"/>
              <a:pPr>
                <a:defRPr/>
              </a:pPr>
              <a:t>25</a:t>
            </a:fld>
            <a:endParaRPr lang="en-US" altLang="en-US"/>
          </a:p>
        </p:txBody>
      </p:sp>
    </p:spTree>
    <p:extLst>
      <p:ext uri="{BB962C8B-B14F-4D97-AF65-F5344CB8AC3E}">
        <p14:creationId xmlns:p14="http://schemas.microsoft.com/office/powerpoint/2010/main" val="1552645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err="1" smtClean="0">
                <a:solidFill>
                  <a:srgbClr val="006600"/>
                </a:solidFill>
              </a:rPr>
              <a:t>Catal</a:t>
            </a:r>
            <a:r>
              <a:rPr lang="en-US" sz="5400" b="1" dirty="0" smtClean="0">
                <a:solidFill>
                  <a:srgbClr val="006600"/>
                </a:solidFill>
              </a:rPr>
              <a:t> </a:t>
            </a:r>
            <a:r>
              <a:rPr lang="en-US" sz="5400" b="1" dirty="0" err="1" smtClean="0">
                <a:solidFill>
                  <a:srgbClr val="006600"/>
                </a:solidFill>
              </a:rPr>
              <a:t>Huyuk</a:t>
            </a:r>
            <a:endParaRPr lang="en-US" sz="5400" b="1" dirty="0">
              <a:solidFill>
                <a:srgbClr val="006600"/>
              </a:solidFill>
            </a:endParaRPr>
          </a:p>
        </p:txBody>
      </p:sp>
      <p:sp>
        <p:nvSpPr>
          <p:cNvPr id="3" name="Content Placeholder 2"/>
          <p:cNvSpPr>
            <a:spLocks noGrp="1"/>
          </p:cNvSpPr>
          <p:nvPr>
            <p:ph idx="1"/>
          </p:nvPr>
        </p:nvSpPr>
        <p:spPr>
          <a:xfrm>
            <a:off x="685800" y="1981200"/>
            <a:ext cx="4114800" cy="4114800"/>
          </a:xfrm>
        </p:spPr>
        <p:txBody>
          <a:bodyPr/>
          <a:lstStyle/>
          <a:p>
            <a:r>
              <a:rPr lang="en-US" b="1" dirty="0" smtClean="0">
                <a:solidFill>
                  <a:srgbClr val="006600"/>
                </a:solidFill>
              </a:rPr>
              <a:t>12 Cultivated crops</a:t>
            </a:r>
          </a:p>
          <a:p>
            <a:r>
              <a:rPr lang="en-US" b="1" dirty="0" smtClean="0">
                <a:solidFill>
                  <a:srgbClr val="006600"/>
                </a:solidFill>
              </a:rPr>
              <a:t>Division of labor</a:t>
            </a:r>
          </a:p>
          <a:p>
            <a:r>
              <a:rPr lang="en-US" b="1" dirty="0" smtClean="0">
                <a:solidFill>
                  <a:srgbClr val="006600"/>
                </a:solidFill>
              </a:rPr>
              <a:t>Engaged in trade</a:t>
            </a:r>
          </a:p>
          <a:p>
            <a:r>
              <a:rPr lang="en-US" b="1" dirty="0" smtClean="0">
                <a:solidFill>
                  <a:srgbClr val="006600"/>
                </a:solidFill>
              </a:rPr>
              <a:t>Organized religion</a:t>
            </a:r>
          </a:p>
          <a:p>
            <a:r>
              <a:rPr lang="en-US" b="1" dirty="0" smtClean="0">
                <a:solidFill>
                  <a:srgbClr val="006600"/>
                </a:solidFill>
              </a:rPr>
              <a:t>Small Military</a:t>
            </a:r>
            <a:endParaRPr lang="en-US" b="1" dirty="0">
              <a:solidFill>
                <a:srgbClr val="006600"/>
              </a:solidFill>
            </a:endParaRPr>
          </a:p>
        </p:txBody>
      </p:sp>
      <p:pic>
        <p:nvPicPr>
          <p:cNvPr id="4" name="Picture 6" descr="CatalHuyuk-site_computer-generated"/>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5105400" y="1828800"/>
            <a:ext cx="3546475" cy="4108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t>Revised by Dr. D. 2014</a:t>
            </a:r>
            <a:endParaRPr lang="en-US"/>
          </a:p>
        </p:txBody>
      </p:sp>
      <p:sp>
        <p:nvSpPr>
          <p:cNvPr id="6" name="Slide Number Placeholder 5"/>
          <p:cNvSpPr>
            <a:spLocks noGrp="1"/>
          </p:cNvSpPr>
          <p:nvPr>
            <p:ph type="sldNum" sz="quarter" idx="12"/>
          </p:nvPr>
        </p:nvSpPr>
        <p:spPr/>
        <p:txBody>
          <a:bodyPr/>
          <a:lstStyle/>
          <a:p>
            <a:pPr>
              <a:defRPr/>
            </a:pPr>
            <a:fld id="{794544CC-04D6-476B-AFC4-C92BE2F109EE}" type="slidenum">
              <a:rPr lang="en-US" altLang="en-US" smtClean="0"/>
              <a:pPr>
                <a:defRPr/>
              </a:pPr>
              <a:t>26</a:t>
            </a:fld>
            <a:endParaRPr lang="en-US" altLang="en-US"/>
          </a:p>
        </p:txBody>
      </p:sp>
    </p:spTree>
    <p:extLst>
      <p:ext uri="{BB962C8B-B14F-4D97-AF65-F5344CB8AC3E}">
        <p14:creationId xmlns:p14="http://schemas.microsoft.com/office/powerpoint/2010/main" val="237610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200" dirty="0" smtClean="0"/>
              <a:t>It Led to:</a:t>
            </a:r>
            <a:endParaRPr lang="en-US" sz="7200" dirty="0"/>
          </a:p>
        </p:txBody>
      </p:sp>
      <p:sp>
        <p:nvSpPr>
          <p:cNvPr id="3" name="Content Placeholder 2"/>
          <p:cNvSpPr>
            <a:spLocks noGrp="1"/>
          </p:cNvSpPr>
          <p:nvPr>
            <p:ph idx="1"/>
          </p:nvPr>
        </p:nvSpPr>
        <p:spPr/>
        <p:txBody>
          <a:bodyPr/>
          <a:lstStyle/>
          <a:p>
            <a:pPr marL="0" indent="0" algn="ctr">
              <a:buNone/>
            </a:pPr>
            <a:r>
              <a:rPr lang="en-US" sz="7200" b="1" dirty="0" smtClean="0">
                <a:solidFill>
                  <a:srgbClr val="003A03"/>
                </a:solidFill>
              </a:rPr>
              <a:t>Cities!</a:t>
            </a:r>
          </a:p>
          <a:p>
            <a:pPr marL="0" indent="0" algn="ctr">
              <a:buNone/>
            </a:pPr>
            <a:r>
              <a:rPr lang="en-US" sz="7200" b="1" dirty="0" smtClean="0">
                <a:solidFill>
                  <a:srgbClr val="003A03"/>
                </a:solidFill>
              </a:rPr>
              <a:t>And</a:t>
            </a:r>
          </a:p>
          <a:p>
            <a:pPr marL="0" indent="0" algn="ctr">
              <a:buNone/>
            </a:pPr>
            <a:r>
              <a:rPr lang="en-US" sz="7200" b="1" dirty="0" smtClean="0">
                <a:solidFill>
                  <a:srgbClr val="003A03"/>
                </a:solidFill>
              </a:rPr>
              <a:t>Civilizations!!!</a:t>
            </a:r>
            <a:endParaRPr lang="en-US" sz="7200" b="1" dirty="0">
              <a:solidFill>
                <a:srgbClr val="003A03"/>
              </a:solidFill>
            </a:endParaRPr>
          </a:p>
        </p:txBody>
      </p:sp>
      <p:sp>
        <p:nvSpPr>
          <p:cNvPr id="4" name="Footer Placeholder 3"/>
          <p:cNvSpPr>
            <a:spLocks noGrp="1"/>
          </p:cNvSpPr>
          <p:nvPr>
            <p:ph type="ftr" sz="quarter" idx="11"/>
          </p:nvPr>
        </p:nvSpPr>
        <p:spPr/>
        <p:txBody>
          <a:bodyPr/>
          <a:lstStyle/>
          <a:p>
            <a:pPr>
              <a:defRPr/>
            </a:pPr>
            <a:r>
              <a:rPr lang="en-US" smtClean="0"/>
              <a:t>Revised by Dr. D. 2014</a:t>
            </a:r>
            <a:endParaRPr lang="en-US"/>
          </a:p>
        </p:txBody>
      </p:sp>
      <p:sp>
        <p:nvSpPr>
          <p:cNvPr id="5" name="Slide Number Placeholder 4"/>
          <p:cNvSpPr>
            <a:spLocks noGrp="1"/>
          </p:cNvSpPr>
          <p:nvPr>
            <p:ph type="sldNum" sz="quarter" idx="12"/>
          </p:nvPr>
        </p:nvSpPr>
        <p:spPr/>
        <p:txBody>
          <a:bodyPr/>
          <a:lstStyle/>
          <a:p>
            <a:pPr>
              <a:defRPr/>
            </a:pPr>
            <a:fld id="{794544CC-04D6-476B-AFC4-C92BE2F109EE}" type="slidenum">
              <a:rPr lang="en-US" altLang="en-US" smtClean="0"/>
              <a:pPr>
                <a:defRPr/>
              </a:pPr>
              <a:t>27</a:t>
            </a:fld>
            <a:endParaRPr lang="en-US" altLang="en-US"/>
          </a:p>
        </p:txBody>
      </p:sp>
    </p:spTree>
    <p:extLst>
      <p:ext uri="{BB962C8B-B14F-4D97-AF65-F5344CB8AC3E}">
        <p14:creationId xmlns:p14="http://schemas.microsoft.com/office/powerpoint/2010/main" val="4175567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143000" y="609600"/>
            <a:ext cx="706437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6000" b="1" dirty="0" smtClean="0">
                <a:solidFill>
                  <a:srgbClr val="003A03"/>
                </a:solidFill>
                <a:latin typeface="Sylfaen" panose="010A0502050306030303" pitchFamily="18" charset="0"/>
              </a:rPr>
              <a:t>Civilization</a:t>
            </a:r>
            <a:r>
              <a:rPr lang="en-US" altLang="en-US" sz="5400" dirty="0">
                <a:solidFill>
                  <a:srgbClr val="CC6600"/>
                </a:solidFill>
                <a:latin typeface="Sylfaen" panose="010A0502050306030303" pitchFamily="18" charset="0"/>
              </a:rPr>
              <a:t/>
            </a:r>
            <a:br>
              <a:rPr lang="en-US" altLang="en-US" sz="5400" dirty="0">
                <a:solidFill>
                  <a:srgbClr val="CC6600"/>
                </a:solidFill>
                <a:latin typeface="Sylfaen" panose="010A0502050306030303" pitchFamily="18" charset="0"/>
              </a:rPr>
            </a:br>
            <a:endParaRPr lang="en-US" altLang="en-US" sz="5400" dirty="0">
              <a:solidFill>
                <a:srgbClr val="CC6600"/>
              </a:solidFill>
              <a:latin typeface="Sylfaen" panose="010A0502050306030303" pitchFamily="18" charset="0"/>
            </a:endParaRPr>
          </a:p>
        </p:txBody>
      </p:sp>
      <p:sp>
        <p:nvSpPr>
          <p:cNvPr id="48131" name="Text Box 4"/>
          <p:cNvSpPr txBox="1">
            <a:spLocks noChangeArrowheads="1"/>
          </p:cNvSpPr>
          <p:nvPr/>
        </p:nvSpPr>
        <p:spPr bwMode="auto">
          <a:xfrm>
            <a:off x="685800" y="1905000"/>
            <a:ext cx="76962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eaLnBrk="1" hangingPunct="1">
              <a:spcBef>
                <a:spcPct val="0"/>
              </a:spcBef>
            </a:pPr>
            <a:r>
              <a:rPr lang="en-US" altLang="en-US" sz="3600" b="1" dirty="0" smtClean="0">
                <a:solidFill>
                  <a:srgbClr val="003A03"/>
                </a:solidFill>
                <a:latin typeface="Arial" panose="020B0604020202020204" pitchFamily="34" charset="0"/>
              </a:rPr>
              <a:t>Advanced cities</a:t>
            </a:r>
          </a:p>
          <a:p>
            <a:pPr marL="457200" indent="-457200" eaLnBrk="1" hangingPunct="1">
              <a:spcBef>
                <a:spcPct val="0"/>
              </a:spcBef>
            </a:pPr>
            <a:r>
              <a:rPr lang="en-US" altLang="en-US" b="1" dirty="0" smtClean="0">
                <a:solidFill>
                  <a:srgbClr val="003A03"/>
                </a:solidFill>
                <a:latin typeface="Arial" panose="020B0604020202020204" pitchFamily="34" charset="0"/>
              </a:rPr>
              <a:t>Specialized Workers</a:t>
            </a:r>
          </a:p>
          <a:p>
            <a:pPr marL="457200" indent="-457200" eaLnBrk="1" hangingPunct="1">
              <a:spcBef>
                <a:spcPct val="0"/>
              </a:spcBef>
            </a:pPr>
            <a:r>
              <a:rPr lang="en-US" altLang="en-US" b="1" dirty="0" smtClean="0">
                <a:solidFill>
                  <a:srgbClr val="003A03"/>
                </a:solidFill>
                <a:latin typeface="Arial" panose="020B0604020202020204" pitchFamily="34" charset="0"/>
              </a:rPr>
              <a:t>Complex Institutions </a:t>
            </a:r>
            <a:r>
              <a:rPr lang="en-US" altLang="en-US" sz="2400" b="1" dirty="0" smtClean="0">
                <a:solidFill>
                  <a:srgbClr val="003A03"/>
                </a:solidFill>
                <a:latin typeface="Arial" panose="020B0604020202020204" pitchFamily="34" charset="0"/>
              </a:rPr>
              <a:t>–</a:t>
            </a:r>
          </a:p>
          <a:p>
            <a:pPr marL="1200150" lvl="1" indent="-457200" eaLnBrk="1" hangingPunct="1">
              <a:spcBef>
                <a:spcPct val="0"/>
              </a:spcBef>
            </a:pPr>
            <a:r>
              <a:rPr lang="en-US" altLang="en-US" sz="2400" b="1" dirty="0" smtClean="0">
                <a:solidFill>
                  <a:srgbClr val="003A03"/>
                </a:solidFill>
                <a:latin typeface="Arial" panose="020B0604020202020204" pitchFamily="34" charset="0"/>
              </a:rPr>
              <a:t>Government</a:t>
            </a:r>
          </a:p>
          <a:p>
            <a:pPr marL="1200150" lvl="1" indent="-457200" eaLnBrk="1" hangingPunct="1">
              <a:spcBef>
                <a:spcPct val="0"/>
              </a:spcBef>
            </a:pPr>
            <a:r>
              <a:rPr lang="en-US" altLang="en-US" sz="2400" b="1" dirty="0" smtClean="0">
                <a:solidFill>
                  <a:srgbClr val="003A03"/>
                </a:solidFill>
                <a:latin typeface="Arial" panose="020B0604020202020204" pitchFamily="34" charset="0"/>
              </a:rPr>
              <a:t>Religion</a:t>
            </a:r>
          </a:p>
          <a:p>
            <a:pPr marL="457200" indent="-457200" eaLnBrk="1" hangingPunct="1">
              <a:spcBef>
                <a:spcPct val="0"/>
              </a:spcBef>
            </a:pPr>
            <a:r>
              <a:rPr lang="en-US" altLang="en-US" b="1" dirty="0" smtClean="0">
                <a:solidFill>
                  <a:srgbClr val="003A03"/>
                </a:solidFill>
                <a:latin typeface="Arial" panose="020B0604020202020204" pitchFamily="34" charset="0"/>
              </a:rPr>
              <a:t>Record Keeping</a:t>
            </a:r>
          </a:p>
          <a:p>
            <a:pPr marL="457200" indent="-457200" eaLnBrk="1" hangingPunct="1">
              <a:spcBef>
                <a:spcPct val="0"/>
              </a:spcBef>
            </a:pPr>
            <a:r>
              <a:rPr lang="en-US" altLang="en-US" b="1" dirty="0" smtClean="0">
                <a:solidFill>
                  <a:srgbClr val="003A03"/>
                </a:solidFill>
                <a:latin typeface="Arial" panose="020B0604020202020204" pitchFamily="34" charset="0"/>
              </a:rPr>
              <a:t>Advanced Technology</a:t>
            </a:r>
            <a:endParaRPr lang="en-US" altLang="en-US" b="1" dirty="0">
              <a:solidFill>
                <a:srgbClr val="003A03"/>
              </a:solidFill>
              <a:latin typeface="Arial" panose="020B0604020202020204" pitchFamily="34" charset="0"/>
            </a:endParaRPr>
          </a:p>
        </p:txBody>
      </p:sp>
      <p:pic>
        <p:nvPicPr>
          <p:cNvPr id="48132" name="Picture 6" descr="main humans 006 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32321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4FCFFA0D-4320-4DDB-B565-8C1A1A10F54E}" type="slidenum">
              <a:rPr lang="en-US" altLang="en-US" smtClean="0"/>
              <a:pPr>
                <a:defRPr/>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Recap</a:t>
            </a:r>
          </a:p>
        </p:txBody>
      </p:sp>
      <p:sp>
        <p:nvSpPr>
          <p:cNvPr id="44035" name="Text Box 3"/>
          <p:cNvSpPr txBox="1">
            <a:spLocks noChangeArrowheads="1"/>
          </p:cNvSpPr>
          <p:nvPr/>
        </p:nvSpPr>
        <p:spPr bwMode="auto">
          <a:xfrm>
            <a:off x="746125" y="1676400"/>
            <a:ext cx="7788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30000"/>
              </a:spcBef>
              <a:buFontTx/>
              <a:buNone/>
            </a:pPr>
            <a:r>
              <a:rPr lang="en-US" altLang="en-US" sz="2400" dirty="0">
                <a:solidFill>
                  <a:schemeClr val="hlink"/>
                </a:solidFill>
                <a:latin typeface="Arial" panose="020B0604020202020204" pitchFamily="34" charset="0"/>
              </a:rPr>
              <a:t>We know about early </a:t>
            </a:r>
            <a:r>
              <a:rPr lang="en-US" altLang="en-US" sz="2400" b="1" dirty="0">
                <a:solidFill>
                  <a:schemeClr val="hlink"/>
                </a:solidFill>
                <a:latin typeface="Arial" panose="020B0604020202020204" pitchFamily="34" charset="0"/>
              </a:rPr>
              <a:t>Stone Age people</a:t>
            </a:r>
            <a:r>
              <a:rPr lang="en-US" altLang="en-US" sz="2400" dirty="0">
                <a:solidFill>
                  <a:schemeClr val="hlink"/>
                </a:solidFill>
                <a:latin typeface="Arial" panose="020B0604020202020204" pitchFamily="34" charset="0"/>
              </a:rPr>
              <a:t> because </a:t>
            </a:r>
            <a:r>
              <a:rPr lang="en-US" altLang="en-US" sz="2400" b="1" dirty="0" smtClean="0">
                <a:solidFill>
                  <a:srgbClr val="008000"/>
                </a:solidFill>
                <a:latin typeface="Arial" panose="020B0604020202020204" pitchFamily="34" charset="0"/>
              </a:rPr>
              <a:t>Archeologist</a:t>
            </a:r>
            <a:r>
              <a:rPr lang="en-US" altLang="en-US" sz="2400" dirty="0" smtClean="0">
                <a:solidFill>
                  <a:schemeClr val="hlink"/>
                </a:solidFill>
                <a:latin typeface="Arial" panose="020B0604020202020204" pitchFamily="34" charset="0"/>
              </a:rPr>
              <a:t>s/scientists </a:t>
            </a:r>
            <a:r>
              <a:rPr lang="en-US" altLang="en-US" sz="2400" dirty="0">
                <a:solidFill>
                  <a:schemeClr val="hlink"/>
                </a:solidFill>
                <a:latin typeface="Arial" panose="020B0604020202020204" pitchFamily="34" charset="0"/>
              </a:rPr>
              <a:t>have </a:t>
            </a:r>
            <a:r>
              <a:rPr lang="en-US" altLang="en-US" sz="2400" b="1" dirty="0">
                <a:solidFill>
                  <a:srgbClr val="008000"/>
                </a:solidFill>
                <a:latin typeface="Arial" panose="020B0604020202020204" pitchFamily="34" charset="0"/>
              </a:rPr>
              <a:t>found fossils and artifacts </a:t>
            </a:r>
            <a:r>
              <a:rPr lang="en-US" altLang="en-US" sz="2400" dirty="0">
                <a:solidFill>
                  <a:schemeClr val="hlink"/>
                </a:solidFill>
                <a:latin typeface="Arial" panose="020B0604020202020204" pitchFamily="34" charset="0"/>
              </a:rPr>
              <a:t>that reveal traces of their life.</a:t>
            </a:r>
          </a:p>
        </p:txBody>
      </p:sp>
      <p:pic>
        <p:nvPicPr>
          <p:cNvPr id="44036" name="Picture 4" descr="mini archaeology 008 barrow"/>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29200" y="2667000"/>
            <a:ext cx="3817938" cy="3962400"/>
          </a:xfrm>
        </p:spPr>
      </p:pic>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3 Million Years Ago</a:t>
            </a:r>
          </a:p>
        </p:txBody>
      </p:sp>
      <p:sp>
        <p:nvSpPr>
          <p:cNvPr id="7171" name="Text Box 3"/>
          <p:cNvSpPr txBox="1">
            <a:spLocks noChangeArrowheads="1"/>
          </p:cNvSpPr>
          <p:nvPr/>
        </p:nvSpPr>
        <p:spPr bwMode="auto">
          <a:xfrm>
            <a:off x="3962400" y="1654175"/>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hlink"/>
                </a:solidFill>
                <a:latin typeface="Arial" panose="020B0604020202020204" pitchFamily="34" charset="0"/>
              </a:rPr>
              <a:t>3 million years ago, our planet was teeming with life!</a:t>
            </a:r>
            <a:r>
              <a:rPr lang="en-US" altLang="en-US" sz="2400" b="1">
                <a:solidFill>
                  <a:schemeClr val="hlink"/>
                </a:solidFill>
                <a:latin typeface="Arial" panose="020B0604020202020204" pitchFamily="34" charset="0"/>
              </a:rPr>
              <a:t> </a:t>
            </a:r>
          </a:p>
        </p:txBody>
      </p:sp>
      <p:pic>
        <p:nvPicPr>
          <p:cNvPr id="7172" name="Picture 4" descr="main humans 003 animals">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77800" y="1905000"/>
            <a:ext cx="3784600" cy="4114800"/>
          </a:xfrm>
        </p:spPr>
      </p:pic>
      <p:sp>
        <p:nvSpPr>
          <p:cNvPr id="46086" name="Text Box 6"/>
          <p:cNvSpPr txBox="1">
            <a:spLocks noChangeArrowheads="1"/>
          </p:cNvSpPr>
          <p:nvPr/>
        </p:nvSpPr>
        <p:spPr bwMode="auto">
          <a:xfrm>
            <a:off x="3946525" y="2743200"/>
            <a:ext cx="489267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hlink"/>
                </a:solidFill>
                <a:latin typeface="Arial" panose="020B0604020202020204" pitchFamily="34" charset="0"/>
                <a:cs typeface="Times New Roman" panose="02020603050405020304" pitchFamily="18" charset="0"/>
              </a:rPr>
              <a:t>There were deer, giraffes, hyenas, sheep, goats, horses, elephants, camels, beavers, cave lions, ants, termites, </a:t>
            </a:r>
            <a:r>
              <a:rPr lang="en-US" altLang="en-US" sz="2400">
                <a:solidFill>
                  <a:schemeClr val="hlink"/>
                </a:solidFill>
                <a:latin typeface="Arial" panose="020B0604020202020204" pitchFamily="34" charset="0"/>
              </a:rPr>
              <a:t>woolly mammoths,</a:t>
            </a:r>
            <a:r>
              <a:rPr lang="en-US" altLang="en-US" sz="2400">
                <a:solidFill>
                  <a:schemeClr val="hlink"/>
                </a:solidFill>
                <a:latin typeface="Arial" panose="020B0604020202020204" pitchFamily="34" charset="0"/>
                <a:cs typeface="Times New Roman" panose="02020603050405020304" pitchFamily="18" charset="0"/>
              </a:rPr>
              <a:t> saber-toothed tigers, giant sharks, dogs with huge teeth, and all kinds of birds and plants and fish.</a:t>
            </a:r>
            <a:endParaRPr lang="en-US" altLang="en-US" sz="2400">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Early Humans</a:t>
            </a:r>
          </a:p>
        </p:txBody>
      </p:sp>
      <p:sp>
        <p:nvSpPr>
          <p:cNvPr id="46083" name="Text Box 3"/>
          <p:cNvSpPr txBox="1">
            <a:spLocks noChangeArrowheads="1"/>
          </p:cNvSpPr>
          <p:nvPr/>
        </p:nvSpPr>
        <p:spPr bwMode="auto">
          <a:xfrm>
            <a:off x="685800" y="2057400"/>
            <a:ext cx="47244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AutoNum type="arabicPeriod"/>
            </a:pPr>
            <a:r>
              <a:rPr lang="en-US" altLang="en-US" sz="2400">
                <a:solidFill>
                  <a:schemeClr val="hlink"/>
                </a:solidFill>
                <a:latin typeface="Arial" panose="020B0604020202020204" pitchFamily="34" charset="0"/>
                <a:cs typeface="Times New Roman" panose="02020603050405020304" pitchFamily="18" charset="0"/>
              </a:rPr>
              <a:t>What is a hunter-gatherer?</a:t>
            </a:r>
          </a:p>
          <a:p>
            <a:pPr eaLnBrk="1" hangingPunct="1">
              <a:spcBef>
                <a:spcPct val="0"/>
              </a:spcBef>
              <a:buFontTx/>
              <a:buAutoNum type="arabicPeriod"/>
            </a:pPr>
            <a:r>
              <a:rPr lang="en-US" altLang="en-US" sz="2400">
                <a:solidFill>
                  <a:schemeClr val="hlink"/>
                </a:solidFill>
                <a:latin typeface="Arial" panose="020B0604020202020204" pitchFamily="34" charset="0"/>
                <a:cs typeface="Times New Roman" panose="02020603050405020304" pitchFamily="18" charset="0"/>
              </a:rPr>
              <a:t>What is a Stone Age?</a:t>
            </a:r>
          </a:p>
          <a:p>
            <a:pPr eaLnBrk="1" hangingPunct="1">
              <a:spcBef>
                <a:spcPct val="0"/>
              </a:spcBef>
              <a:buFontTx/>
              <a:buAutoNum type="arabicPeriod"/>
            </a:pPr>
            <a:r>
              <a:rPr lang="en-US" altLang="en-US" sz="2400">
                <a:solidFill>
                  <a:schemeClr val="hlink"/>
                </a:solidFill>
                <a:latin typeface="Arial" panose="020B0604020202020204" pitchFamily="34" charset="0"/>
                <a:cs typeface="Times New Roman" panose="02020603050405020304" pitchFamily="18" charset="0"/>
              </a:rPr>
              <a:t>Why was the ability to make fire so important?</a:t>
            </a:r>
          </a:p>
          <a:p>
            <a:pPr eaLnBrk="1" hangingPunct="1">
              <a:spcBef>
                <a:spcPct val="0"/>
              </a:spcBef>
              <a:buFontTx/>
              <a:buAutoNum type="arabicPeriod"/>
            </a:pPr>
            <a:r>
              <a:rPr lang="en-US" altLang="en-US" sz="2400">
                <a:solidFill>
                  <a:schemeClr val="hlink"/>
                </a:solidFill>
                <a:latin typeface="Arial" panose="020B0604020202020204" pitchFamily="34" charset="0"/>
                <a:cs typeface="Times New Roman" panose="02020603050405020304" pitchFamily="18" charset="0"/>
              </a:rPr>
              <a:t>How could early humans travel from Africa to Australia without a boat?</a:t>
            </a:r>
          </a:p>
          <a:p>
            <a:pPr eaLnBrk="1" hangingPunct="1">
              <a:spcBef>
                <a:spcPct val="0"/>
              </a:spcBef>
              <a:buFontTx/>
              <a:buAutoNum type="arabicPeriod"/>
            </a:pPr>
            <a:r>
              <a:rPr lang="en-US" altLang="en-US" sz="2400">
                <a:solidFill>
                  <a:schemeClr val="hlink"/>
                </a:solidFill>
                <a:latin typeface="Arial" panose="020B0604020202020204" pitchFamily="34" charset="0"/>
                <a:cs typeface="Times New Roman" panose="02020603050405020304" pitchFamily="18" charset="0"/>
              </a:rPr>
              <a:t>What did Cro-Magnon man paint on cave walls? </a:t>
            </a:r>
          </a:p>
          <a:p>
            <a:pPr eaLnBrk="1" hangingPunct="1">
              <a:spcBef>
                <a:spcPct val="0"/>
              </a:spcBef>
              <a:buFontTx/>
              <a:buAutoNum type="arabicPeriod"/>
            </a:pPr>
            <a:r>
              <a:rPr lang="en-US" altLang="en-US" sz="2400">
                <a:solidFill>
                  <a:schemeClr val="hlink"/>
                </a:solidFill>
                <a:latin typeface="Arial" panose="020B0604020202020204" pitchFamily="34" charset="0"/>
                <a:cs typeface="Times New Roman" panose="02020603050405020304" pitchFamily="18" charset="0"/>
              </a:rPr>
              <a:t>Why did Cro-Magnon man paint on cave walls?</a:t>
            </a:r>
          </a:p>
        </p:txBody>
      </p:sp>
      <p:sp>
        <p:nvSpPr>
          <p:cNvPr id="46084" name="Text Box 4"/>
          <p:cNvSpPr txBox="1">
            <a:spLocks noChangeArrowheads="1"/>
          </p:cNvSpPr>
          <p:nvPr/>
        </p:nvSpPr>
        <p:spPr bwMode="auto">
          <a:xfrm>
            <a:off x="1600200" y="1233488"/>
            <a:ext cx="272256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800">
                <a:solidFill>
                  <a:schemeClr val="bg1"/>
                </a:solidFill>
                <a:latin typeface="Sylfaen" panose="010A0502050306030303" pitchFamily="18" charset="0"/>
              </a:rPr>
              <a:t>Questions</a:t>
            </a:r>
          </a:p>
        </p:txBody>
      </p:sp>
      <p:pic>
        <p:nvPicPr>
          <p:cNvPr id="46085" name="Picture 5" descr="mini hammurabi 007 question"/>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81600" y="1600200"/>
            <a:ext cx="3957638" cy="4114800"/>
          </a:xfrm>
        </p:spPr>
      </p:pic>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28" descr="BANNER 2">
            <a:hlinkClick r:id="rId2"/>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19200" y="381000"/>
            <a:ext cx="6477000" cy="3921125"/>
          </a:xfrm>
        </p:spPr>
      </p:pic>
      <p:sp>
        <p:nvSpPr>
          <p:cNvPr id="50179" name="Rectangle 5"/>
          <p:cNvSpPr>
            <a:spLocks noChangeArrowheads="1"/>
          </p:cNvSpPr>
          <p:nvPr/>
        </p:nvSpPr>
        <p:spPr bwMode="auto">
          <a:xfrm>
            <a:off x="2357438" y="324485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chemeClr val="bg2"/>
                </a:solidFill>
                <a:latin typeface="Arial" panose="020B0604020202020204" pitchFamily="34" charset="0"/>
              </a:rPr>
              <a:t>…</a:t>
            </a:r>
          </a:p>
        </p:txBody>
      </p:sp>
      <p:sp>
        <p:nvSpPr>
          <p:cNvPr id="7" name="TextBox 6"/>
          <p:cNvSpPr txBox="1"/>
          <p:nvPr/>
        </p:nvSpPr>
        <p:spPr>
          <a:xfrm>
            <a:off x="457200" y="4419600"/>
            <a:ext cx="8382000" cy="1570038"/>
          </a:xfrm>
          <a:prstGeom prst="rect">
            <a:avLst/>
          </a:prstGeom>
          <a:noFill/>
          <a:ln>
            <a:noFill/>
          </a:ln>
        </p:spPr>
        <p:txBody>
          <a:bodyPr>
            <a:spAutoFit/>
          </a:bodyPr>
          <a:lstStyle/>
          <a:p>
            <a:pPr algn="ctr" eaLnBrk="1" hangingPunct="1">
              <a:defRPr/>
            </a:pPr>
            <a:r>
              <a:rPr lang="en-US" sz="3200" dirty="0">
                <a:solidFill>
                  <a:srgbClr val="990000"/>
                </a:solidFill>
                <a:latin typeface="Arial" charset="0"/>
              </a:rPr>
              <a:t>This presentation is brought to you by</a:t>
            </a:r>
            <a:br>
              <a:rPr lang="en-US" sz="3200" dirty="0">
                <a:solidFill>
                  <a:srgbClr val="990000"/>
                </a:solidFill>
                <a:latin typeface="Arial" charset="0"/>
              </a:rPr>
            </a:br>
            <a:r>
              <a:rPr lang="en-US" sz="3200" dirty="0">
                <a:solidFill>
                  <a:srgbClr val="990000"/>
                </a:solidFill>
                <a:latin typeface="Arial" charset="0"/>
              </a:rPr>
              <a:t> Pete’s Power Point Station. </a:t>
            </a:r>
            <a:r>
              <a:rPr lang="en-US" sz="3200" dirty="0">
                <a:latin typeface="Arial" charset="0"/>
              </a:rPr>
              <a:t/>
            </a:r>
            <a:br>
              <a:rPr lang="en-US" sz="3200" dirty="0">
                <a:latin typeface="Arial" charset="0"/>
              </a:rPr>
            </a:br>
            <a:r>
              <a:rPr lang="en-US" sz="3200" b="1" dirty="0">
                <a:solidFill>
                  <a:schemeClr val="accent4"/>
                </a:solidFill>
                <a:latin typeface="Arial" charset="0"/>
              </a:rPr>
              <a:t>Visit us on the web at </a:t>
            </a:r>
            <a:r>
              <a:rPr lang="en-US" sz="3200" b="1" dirty="0">
                <a:latin typeface="Arial" charset="0"/>
                <a:hlinkClick r:id="rId4"/>
              </a:rPr>
              <a:t>pppst.com</a:t>
            </a:r>
            <a:endParaRPr lang="en-US" sz="3200" b="1" dirty="0">
              <a:latin typeface="Arial"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E7CBC35B-CF3F-4D2C-9F04-E40774416CAA}" type="slidenum">
              <a:rPr lang="en-US" altLang="en-US" smtClean="0"/>
              <a:pPr>
                <a:defRPr/>
              </a:pPr>
              <a:t>31</a:t>
            </a:fld>
            <a:endParaRPr lang="en-US"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Very Early Humans</a:t>
            </a:r>
          </a:p>
        </p:txBody>
      </p:sp>
      <p:sp>
        <p:nvSpPr>
          <p:cNvPr id="9219" name="Text Box 3"/>
          <p:cNvSpPr txBox="1">
            <a:spLocks noChangeArrowheads="1"/>
          </p:cNvSpPr>
          <p:nvPr/>
        </p:nvSpPr>
        <p:spPr bwMode="auto">
          <a:xfrm>
            <a:off x="746125" y="1600200"/>
            <a:ext cx="61118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hlink"/>
                </a:solidFill>
                <a:latin typeface="Arial" panose="020B0604020202020204" pitchFamily="34" charset="0"/>
              </a:rPr>
              <a:t>It was during this time that the higher primates, including apes and early man, first appeared. </a:t>
            </a:r>
          </a:p>
          <a:p>
            <a:pPr eaLnBrk="1" hangingPunct="1">
              <a:spcBef>
                <a:spcPct val="0"/>
              </a:spcBef>
              <a:buFontTx/>
              <a:buNone/>
            </a:pPr>
            <a:endParaRPr lang="en-US" altLang="en-US" sz="2400">
              <a:solidFill>
                <a:schemeClr val="hlink"/>
              </a:solidFill>
              <a:latin typeface="Arial" panose="020B0604020202020204" pitchFamily="34" charset="0"/>
            </a:endParaRPr>
          </a:p>
        </p:txBody>
      </p:sp>
      <p:pic>
        <p:nvPicPr>
          <p:cNvPr id="9220" name="Picture 5" descr="main humans 004 digge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84800" y="1981200"/>
            <a:ext cx="3683000" cy="4114800"/>
          </a:xfrm>
        </p:spPr>
      </p:pic>
      <p:sp>
        <p:nvSpPr>
          <p:cNvPr id="7175" name="Text Box 7"/>
          <p:cNvSpPr txBox="1">
            <a:spLocks noChangeArrowheads="1"/>
          </p:cNvSpPr>
          <p:nvPr/>
        </p:nvSpPr>
        <p:spPr bwMode="auto">
          <a:xfrm>
            <a:off x="746125" y="4191000"/>
            <a:ext cx="49688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rPr>
              <a:t>Their </a:t>
            </a:r>
            <a:r>
              <a:rPr lang="en-US" altLang="en-US" sz="2400" b="1" dirty="0">
                <a:solidFill>
                  <a:srgbClr val="003A03"/>
                </a:solidFill>
                <a:latin typeface="Arial" panose="020B0604020202020204" pitchFamily="34" charset="0"/>
              </a:rPr>
              <a:t>hands were different</a:t>
            </a:r>
            <a:r>
              <a:rPr lang="en-US" altLang="en-US" sz="2400" dirty="0">
                <a:solidFill>
                  <a:schemeClr val="hlink"/>
                </a:solidFill>
                <a:latin typeface="Arial" panose="020B0604020202020204" pitchFamily="34" charset="0"/>
              </a:rPr>
              <a:t>, too.  Ape hands were made for climbing and clinging. Man’s hands were jointed differently, which allowed them to make and use tools.</a:t>
            </a:r>
            <a:r>
              <a:rPr lang="en-US" altLang="en-US" sz="2400" b="1" dirty="0">
                <a:solidFill>
                  <a:schemeClr val="hlink"/>
                </a:solidFill>
                <a:latin typeface="Arial" panose="020B0604020202020204" pitchFamily="34" charset="0"/>
              </a:rPr>
              <a:t>  </a:t>
            </a:r>
          </a:p>
        </p:txBody>
      </p:sp>
      <p:sp>
        <p:nvSpPr>
          <p:cNvPr id="7176" name="Text Box 8"/>
          <p:cNvSpPr txBox="1">
            <a:spLocks noChangeArrowheads="1"/>
          </p:cNvSpPr>
          <p:nvPr/>
        </p:nvSpPr>
        <p:spPr bwMode="auto">
          <a:xfrm>
            <a:off x="762000" y="2895600"/>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rPr>
              <a:t>There was a difference between apes and man. </a:t>
            </a:r>
            <a:r>
              <a:rPr lang="en-US" altLang="en-US" sz="2400" b="1" dirty="0">
                <a:solidFill>
                  <a:srgbClr val="003A03"/>
                </a:solidFill>
                <a:latin typeface="Arial" panose="020B0604020202020204" pitchFamily="34" charset="0"/>
              </a:rPr>
              <a:t>Early human-like hominids could stand upright.  Apes could not</a:t>
            </a:r>
            <a:r>
              <a:rPr lang="en-US" altLang="en-US" sz="2400" b="1" dirty="0">
                <a:solidFill>
                  <a:srgbClr val="008000"/>
                </a:solidFill>
                <a:latin typeface="Arial" panose="020B0604020202020204" pitchFamily="34" charset="0"/>
              </a:rPr>
              <a:t>.</a:t>
            </a: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utoUpdateAnimBg="0"/>
      <p:bldP spid="717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Very Early Humans</a:t>
            </a:r>
          </a:p>
        </p:txBody>
      </p:sp>
      <p:pic>
        <p:nvPicPr>
          <p:cNvPr id="11267" name="Picture 4" descr="main humans 005 map">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 y="2209800"/>
            <a:ext cx="4222750" cy="4114800"/>
          </a:xfrm>
        </p:spPr>
      </p:pic>
      <p:sp>
        <p:nvSpPr>
          <p:cNvPr id="11268" name="Text Box 6"/>
          <p:cNvSpPr txBox="1">
            <a:spLocks noChangeArrowheads="1"/>
          </p:cNvSpPr>
          <p:nvPr/>
        </p:nvSpPr>
        <p:spPr bwMode="auto">
          <a:xfrm>
            <a:off x="4343400" y="1676400"/>
            <a:ext cx="4648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hlink"/>
              </a:solidFill>
              <a:latin typeface="Arial" panose="020B0604020202020204" pitchFamily="34" charset="0"/>
            </a:endParaRPr>
          </a:p>
          <a:p>
            <a:pPr eaLnBrk="1" hangingPunct="1">
              <a:spcBef>
                <a:spcPct val="0"/>
              </a:spcBef>
              <a:buFontTx/>
              <a:buNone/>
            </a:pPr>
            <a:r>
              <a:rPr lang="en-US" altLang="en-US" sz="2400">
                <a:solidFill>
                  <a:schemeClr val="hlink"/>
                </a:solidFill>
                <a:latin typeface="Arial" panose="020B0604020202020204" pitchFamily="34" charset="0"/>
              </a:rPr>
              <a:t>How do scientists know about an early man who lived 3 million years ago?  </a:t>
            </a:r>
          </a:p>
          <a:p>
            <a:pPr eaLnBrk="1" hangingPunct="1">
              <a:spcBef>
                <a:spcPct val="0"/>
              </a:spcBef>
              <a:buFontTx/>
              <a:buNone/>
            </a:pPr>
            <a:endParaRPr lang="en-US" altLang="en-US" sz="2400">
              <a:solidFill>
                <a:schemeClr val="hlink"/>
              </a:solidFill>
              <a:latin typeface="Arial" panose="020B0604020202020204" pitchFamily="34" charset="0"/>
            </a:endParaRPr>
          </a:p>
        </p:txBody>
      </p:sp>
      <p:sp>
        <p:nvSpPr>
          <p:cNvPr id="66567" name="Text Box 7"/>
          <p:cNvSpPr txBox="1">
            <a:spLocks noChangeArrowheads="1"/>
          </p:cNvSpPr>
          <p:nvPr/>
        </p:nvSpPr>
        <p:spPr bwMode="auto">
          <a:xfrm>
            <a:off x="4648200" y="36576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solidFill>
                  <a:schemeClr val="hlink"/>
                </a:solidFill>
                <a:latin typeface="Arial" panose="020B0604020202020204" pitchFamily="34" charset="0"/>
              </a:rPr>
              <a:t>Lucy told them!</a:t>
            </a: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altLang="en-US" sz="4800" b="1" dirty="0" smtClean="0">
                <a:solidFill>
                  <a:srgbClr val="003A03"/>
                </a:solidFill>
                <a:latin typeface="Sylfaen" panose="010A0502050306030303" pitchFamily="18" charset="0"/>
              </a:rPr>
              <a:t>Lucy</a:t>
            </a:r>
          </a:p>
        </p:txBody>
      </p:sp>
      <p:sp>
        <p:nvSpPr>
          <p:cNvPr id="13315" name="Text Box 3"/>
          <p:cNvSpPr txBox="1">
            <a:spLocks noChangeArrowheads="1"/>
          </p:cNvSpPr>
          <p:nvPr/>
        </p:nvSpPr>
        <p:spPr bwMode="auto">
          <a:xfrm>
            <a:off x="533401" y="1533436"/>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30000"/>
              </a:spcBef>
              <a:buFontTx/>
              <a:buNone/>
            </a:pPr>
            <a:r>
              <a:rPr lang="en-US" altLang="en-US" sz="2400" dirty="0">
                <a:solidFill>
                  <a:schemeClr val="hlink"/>
                </a:solidFill>
                <a:latin typeface="Arial" panose="020B0604020202020204" pitchFamily="34" charset="0"/>
                <a:cs typeface="Times New Roman" panose="02020603050405020304" pitchFamily="18" charset="0"/>
              </a:rPr>
              <a:t>In </a:t>
            </a:r>
            <a:r>
              <a:rPr lang="en-US" altLang="en-US" sz="2400" b="1" dirty="0">
                <a:solidFill>
                  <a:srgbClr val="008000"/>
                </a:solidFill>
                <a:latin typeface="Arial" panose="020B0604020202020204" pitchFamily="34" charset="0"/>
                <a:cs typeface="Times New Roman" panose="02020603050405020304" pitchFamily="18" charset="0"/>
              </a:rPr>
              <a:t>1974,</a:t>
            </a:r>
            <a:r>
              <a:rPr lang="en-US" altLang="en-US" sz="2400" dirty="0">
                <a:solidFill>
                  <a:schemeClr val="hlink"/>
                </a:solidFill>
                <a:latin typeface="Arial" panose="020B0604020202020204" pitchFamily="34" charset="0"/>
                <a:cs typeface="Times New Roman" panose="02020603050405020304" pitchFamily="18" charset="0"/>
              </a:rPr>
              <a:t> a skeleton was </a:t>
            </a:r>
            <a:r>
              <a:rPr lang="en-US" altLang="en-US" sz="2400" b="1" dirty="0">
                <a:solidFill>
                  <a:srgbClr val="008000"/>
                </a:solidFill>
                <a:latin typeface="Arial" panose="020B0604020202020204" pitchFamily="34" charset="0"/>
                <a:cs typeface="Times New Roman" panose="02020603050405020304" pitchFamily="18" charset="0"/>
              </a:rPr>
              <a:t>found in Africa</a:t>
            </a:r>
            <a:r>
              <a:rPr lang="en-US" altLang="en-US" sz="2400" dirty="0">
                <a:solidFill>
                  <a:schemeClr val="hlink"/>
                </a:solidFill>
                <a:latin typeface="Arial" panose="020B0604020202020204" pitchFamily="34" charset="0"/>
                <a:cs typeface="Times New Roman" panose="02020603050405020304" pitchFamily="18" charset="0"/>
              </a:rPr>
              <a:t>.  The bones were those of a </a:t>
            </a:r>
            <a:r>
              <a:rPr lang="en-US" altLang="en-US" sz="2400" b="1" dirty="0">
                <a:solidFill>
                  <a:srgbClr val="008000"/>
                </a:solidFill>
                <a:latin typeface="Arial" panose="020B0604020202020204" pitchFamily="34" charset="0"/>
                <a:cs typeface="Times New Roman" panose="02020603050405020304" pitchFamily="18" charset="0"/>
              </a:rPr>
              <a:t>female, about 20 years old</a:t>
            </a:r>
            <a:r>
              <a:rPr lang="en-US" altLang="en-US" sz="2400" dirty="0">
                <a:solidFill>
                  <a:schemeClr val="hlink"/>
                </a:solidFill>
                <a:latin typeface="Arial" panose="020B0604020202020204" pitchFamily="34" charset="0"/>
                <a:cs typeface="Times New Roman" panose="02020603050405020304" pitchFamily="18" charset="0"/>
              </a:rPr>
              <a:t> or so when she died.  Scientists named her </a:t>
            </a:r>
            <a:r>
              <a:rPr lang="en-US" altLang="en-US" sz="2400" b="1" i="1" dirty="0">
                <a:solidFill>
                  <a:srgbClr val="008000"/>
                </a:solidFill>
                <a:latin typeface="Arial" panose="020B0604020202020204" pitchFamily="34" charset="0"/>
                <a:cs typeface="Times New Roman" panose="02020603050405020304" pitchFamily="18" charset="0"/>
              </a:rPr>
              <a:t>Lucy</a:t>
            </a:r>
            <a:r>
              <a:rPr lang="en-US" altLang="en-US" sz="2400" i="1" dirty="0">
                <a:solidFill>
                  <a:schemeClr val="hlink"/>
                </a:solidFill>
                <a:latin typeface="Arial" panose="020B0604020202020204" pitchFamily="34" charset="0"/>
                <a:cs typeface="Times New Roman" panose="02020603050405020304" pitchFamily="18" charset="0"/>
              </a:rPr>
              <a:t>.</a:t>
            </a:r>
            <a:r>
              <a:rPr lang="en-US" altLang="en-US" sz="2400" dirty="0">
                <a:solidFill>
                  <a:schemeClr val="hlink"/>
                </a:solidFill>
                <a:latin typeface="Arial" panose="020B0604020202020204" pitchFamily="34" charset="0"/>
                <a:cs typeface="Times New Roman" panose="02020603050405020304" pitchFamily="18" charset="0"/>
              </a:rPr>
              <a:t>  </a:t>
            </a:r>
            <a:r>
              <a:rPr lang="en-US" altLang="en-US" sz="2400" b="1" dirty="0">
                <a:solidFill>
                  <a:srgbClr val="008000"/>
                </a:solidFill>
                <a:latin typeface="Arial" panose="020B0604020202020204" pitchFamily="34" charset="0"/>
                <a:cs typeface="Times New Roman" panose="02020603050405020304" pitchFamily="18" charset="0"/>
              </a:rPr>
              <a:t>About 3 million years</a:t>
            </a:r>
          </a:p>
        </p:txBody>
      </p:sp>
      <p:pic>
        <p:nvPicPr>
          <p:cNvPr id="13316" name="Picture 4" descr="main humans 006 lake"/>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62600" y="2514600"/>
            <a:ext cx="3232150" cy="4114800"/>
          </a:xfrm>
        </p:spPr>
      </p:pic>
      <p:sp>
        <p:nvSpPr>
          <p:cNvPr id="13317" name="Text Box 6"/>
          <p:cNvSpPr txBox="1">
            <a:spLocks noChangeArrowheads="1"/>
          </p:cNvSpPr>
          <p:nvPr/>
        </p:nvSpPr>
        <p:spPr bwMode="auto">
          <a:xfrm>
            <a:off x="533401" y="2653145"/>
            <a:ext cx="601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rPr>
              <a:t>ago, when Lucy was alive, she was about </a:t>
            </a:r>
            <a:r>
              <a:rPr lang="en-US" altLang="en-US" sz="2400" b="1" dirty="0">
                <a:solidFill>
                  <a:srgbClr val="008000"/>
                </a:solidFill>
                <a:latin typeface="Arial" panose="020B0604020202020204" pitchFamily="34" charset="0"/>
              </a:rPr>
              <a:t>4 feet tall </a:t>
            </a:r>
            <a:r>
              <a:rPr lang="en-US" altLang="en-US" sz="2400" dirty="0">
                <a:solidFill>
                  <a:schemeClr val="hlink"/>
                </a:solidFill>
                <a:latin typeface="Arial" panose="020B0604020202020204" pitchFamily="34" charset="0"/>
              </a:rPr>
              <a:t>and weighed </a:t>
            </a:r>
            <a:r>
              <a:rPr lang="en-US" altLang="en-US" sz="2400" b="1" dirty="0">
                <a:solidFill>
                  <a:srgbClr val="008000"/>
                </a:solidFill>
                <a:latin typeface="Arial" panose="020B0604020202020204" pitchFamily="34" charset="0"/>
              </a:rPr>
              <a:t>about 50 pounds</a:t>
            </a:r>
            <a:r>
              <a:rPr lang="en-US" altLang="en-US" sz="2400" dirty="0">
                <a:solidFill>
                  <a:schemeClr val="hlink"/>
                </a:solidFill>
                <a:latin typeface="Arial" panose="020B0604020202020204" pitchFamily="34" charset="0"/>
              </a:rPr>
              <a:t>.  Scientists </a:t>
            </a:r>
            <a:r>
              <a:rPr lang="en-US" altLang="en-US" sz="2400" b="1" dirty="0">
                <a:solidFill>
                  <a:srgbClr val="008000"/>
                </a:solidFill>
                <a:latin typeface="Arial" panose="020B0604020202020204" pitchFamily="34" charset="0"/>
              </a:rPr>
              <a:t>suspect that she fell into a lake or river and drowned. </a:t>
            </a:r>
          </a:p>
        </p:txBody>
      </p:sp>
      <p:sp>
        <p:nvSpPr>
          <p:cNvPr id="54279" name="Text Box 7"/>
          <p:cNvSpPr txBox="1">
            <a:spLocks noChangeArrowheads="1"/>
          </p:cNvSpPr>
          <p:nvPr/>
        </p:nvSpPr>
        <p:spPr bwMode="auto">
          <a:xfrm>
            <a:off x="776288" y="4495800"/>
            <a:ext cx="48625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hlink"/>
                </a:solidFill>
                <a:latin typeface="Arial" panose="020B0604020202020204" pitchFamily="34" charset="0"/>
              </a:rPr>
              <a:t>Scientists are like detectives.  They can tell a great deal from a skeleton, whether it's one year old or 3 million years old! </a:t>
            </a:r>
          </a:p>
          <a:p>
            <a:pPr eaLnBrk="1" hangingPunct="1">
              <a:spcBef>
                <a:spcPct val="0"/>
              </a:spcBef>
              <a:buFontTx/>
              <a:buNone/>
            </a:pPr>
            <a:endParaRPr lang="en-US" altLang="en-US" sz="2400">
              <a:solidFill>
                <a:schemeClr val="hlink"/>
              </a:solidFill>
              <a:latin typeface="Arial" panose="020B0604020202020204" pitchFamily="34" charset="0"/>
            </a:endParaRPr>
          </a:p>
          <a:p>
            <a:pPr eaLnBrk="1" hangingPunct="1">
              <a:spcBef>
                <a:spcPct val="0"/>
              </a:spcBef>
              <a:buFontTx/>
              <a:buNone/>
            </a:pPr>
            <a:endParaRPr lang="en-US" altLang="en-US" sz="2400">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en-US" altLang="en-US" sz="4800" smtClean="0">
                <a:solidFill>
                  <a:schemeClr val="bg1"/>
                </a:solidFill>
                <a:latin typeface="Sylfaen" panose="010A0502050306030303" pitchFamily="18" charset="0"/>
              </a:rPr>
              <a:t>Fossils &amp; Artifacts</a:t>
            </a:r>
          </a:p>
        </p:txBody>
      </p:sp>
      <p:sp>
        <p:nvSpPr>
          <p:cNvPr id="15363" name="Text Box 3"/>
          <p:cNvSpPr txBox="1">
            <a:spLocks noChangeArrowheads="1"/>
          </p:cNvSpPr>
          <p:nvPr/>
        </p:nvSpPr>
        <p:spPr bwMode="auto">
          <a:xfrm>
            <a:off x="746125" y="1676400"/>
            <a:ext cx="8093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30000"/>
              </a:spcBef>
              <a:buFontTx/>
              <a:buNone/>
            </a:pPr>
            <a:r>
              <a:rPr lang="en-US" altLang="en-US" sz="2400">
                <a:solidFill>
                  <a:schemeClr val="hlink"/>
                </a:solidFill>
                <a:latin typeface="Arial" panose="020B0604020202020204" pitchFamily="34" charset="0"/>
              </a:rPr>
              <a:t>Scientists use many clues to help them put pieces of the past together.  One thing they must know is the difference between a fossil and an artifact.  </a:t>
            </a:r>
          </a:p>
        </p:txBody>
      </p:sp>
      <p:pic>
        <p:nvPicPr>
          <p:cNvPr id="15364" name="Picture 4" descr="mini archaeology 007 plot"/>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0" y="2667000"/>
            <a:ext cx="6172200" cy="3762375"/>
          </a:xfrm>
        </p:spPr>
      </p:pic>
      <p:sp>
        <p:nvSpPr>
          <p:cNvPr id="48134" name="Text Box 6"/>
          <p:cNvSpPr txBox="1">
            <a:spLocks noChangeArrowheads="1"/>
          </p:cNvSpPr>
          <p:nvPr/>
        </p:nvSpPr>
        <p:spPr bwMode="auto">
          <a:xfrm>
            <a:off x="746125" y="4267200"/>
            <a:ext cx="4283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003A03"/>
                </a:solidFill>
                <a:latin typeface="Arial" panose="020B0604020202020204" pitchFamily="34" charset="0"/>
              </a:rPr>
              <a:t>Artifacts are remains of things that were made</a:t>
            </a:r>
            <a:r>
              <a:rPr lang="en-US" altLang="en-US" sz="2400" dirty="0">
                <a:solidFill>
                  <a:schemeClr val="hlink"/>
                </a:solidFill>
                <a:latin typeface="Arial" panose="020B0604020202020204" pitchFamily="34" charset="0"/>
              </a:rPr>
              <a:t>, </a:t>
            </a:r>
            <a:r>
              <a:rPr lang="en-US" altLang="en-US" sz="2400" i="1" dirty="0">
                <a:solidFill>
                  <a:schemeClr val="hlink"/>
                </a:solidFill>
                <a:latin typeface="Arial" panose="020B0604020202020204" pitchFamily="34" charset="0"/>
              </a:rPr>
              <a:t>not</a:t>
            </a:r>
            <a:r>
              <a:rPr lang="en-US" altLang="en-US" sz="2400" dirty="0">
                <a:solidFill>
                  <a:schemeClr val="hlink"/>
                </a:solidFill>
                <a:latin typeface="Arial" panose="020B0604020202020204" pitchFamily="34" charset="0"/>
              </a:rPr>
              <a:t> remains of living things. </a:t>
            </a:r>
          </a:p>
          <a:p>
            <a:pPr eaLnBrk="1" hangingPunct="1">
              <a:spcBef>
                <a:spcPct val="0"/>
              </a:spcBef>
              <a:buFontTx/>
              <a:buNone/>
            </a:pPr>
            <a:endParaRPr lang="en-US" altLang="en-US" sz="2400" dirty="0">
              <a:solidFill>
                <a:schemeClr val="hlink"/>
              </a:solidFill>
              <a:latin typeface="Arial" panose="020B0604020202020204" pitchFamily="34" charset="0"/>
            </a:endParaRPr>
          </a:p>
        </p:txBody>
      </p:sp>
      <p:sp>
        <p:nvSpPr>
          <p:cNvPr id="48135" name="Text Box 7"/>
          <p:cNvSpPr txBox="1">
            <a:spLocks noChangeArrowheads="1"/>
          </p:cNvSpPr>
          <p:nvPr/>
        </p:nvSpPr>
        <p:spPr bwMode="auto">
          <a:xfrm>
            <a:off x="746125" y="3011488"/>
            <a:ext cx="4740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rgbClr val="003A03"/>
                </a:solidFill>
                <a:latin typeface="Arial" panose="020B0604020202020204" pitchFamily="34" charset="0"/>
              </a:rPr>
              <a:t>Fossils are remains of living things</a:t>
            </a:r>
            <a:r>
              <a:rPr lang="en-US" altLang="en-US" sz="2400" dirty="0">
                <a:solidFill>
                  <a:schemeClr val="hlink"/>
                </a:solidFill>
                <a:latin typeface="Arial" panose="020B0604020202020204" pitchFamily="34" charset="0"/>
              </a:rPr>
              <a:t> (plants, animals, people), </a:t>
            </a:r>
            <a:r>
              <a:rPr lang="en-US" altLang="en-US" sz="2400" i="1" dirty="0">
                <a:solidFill>
                  <a:schemeClr val="hlink"/>
                </a:solidFill>
                <a:latin typeface="Arial" panose="020B0604020202020204" pitchFamily="34" charset="0"/>
              </a:rPr>
              <a:t>not</a:t>
            </a:r>
            <a:r>
              <a:rPr lang="en-US" altLang="en-US" sz="2400" dirty="0">
                <a:solidFill>
                  <a:schemeClr val="hlink"/>
                </a:solidFill>
                <a:latin typeface="Arial" panose="020B0604020202020204" pitchFamily="34" charset="0"/>
              </a:rPr>
              <a:t> things that were made.</a:t>
            </a: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utoUpdateAnimBg="0"/>
      <p:bldP spid="4813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692082"/>
            <a:ext cx="8280400" cy="1143000"/>
          </a:xfrm>
        </p:spPr>
        <p:txBody>
          <a:bodyPr/>
          <a:lstStyle/>
          <a:p>
            <a:pPr algn="l" eaLnBrk="1" hangingPunct="1"/>
            <a:r>
              <a:rPr lang="en-US" altLang="en-US" sz="4800" b="1" dirty="0" smtClean="0">
                <a:solidFill>
                  <a:srgbClr val="008000"/>
                </a:solidFill>
                <a:latin typeface="Sylfaen" panose="010A0502050306030303" pitchFamily="18" charset="0"/>
              </a:rPr>
              <a:t>Handy </a:t>
            </a:r>
            <a:r>
              <a:rPr lang="en-US" altLang="en-US" sz="4800" b="1" dirty="0" smtClean="0">
                <a:solidFill>
                  <a:srgbClr val="008000"/>
                </a:solidFill>
                <a:latin typeface="Sylfaen" panose="010A0502050306030303" pitchFamily="18" charset="0"/>
              </a:rPr>
              <a:t>Man-</a:t>
            </a:r>
            <a:r>
              <a:rPr lang="en-US" altLang="en-US" sz="4800" b="1" dirty="0" smtClean="0">
                <a:solidFill>
                  <a:srgbClr val="006600"/>
                </a:solidFill>
                <a:latin typeface="Sylfaen" panose="010A0502050306030303" pitchFamily="18" charset="0"/>
              </a:rPr>
              <a:t> </a:t>
            </a:r>
            <a:br>
              <a:rPr lang="en-US" altLang="en-US" sz="4800" b="1" dirty="0" smtClean="0">
                <a:solidFill>
                  <a:srgbClr val="006600"/>
                </a:solidFill>
                <a:latin typeface="Sylfaen" panose="010A0502050306030303" pitchFamily="18" charset="0"/>
              </a:rPr>
            </a:br>
            <a:r>
              <a:rPr lang="en-US" altLang="en-US" sz="4800" b="1" dirty="0" smtClean="0">
                <a:solidFill>
                  <a:srgbClr val="006600"/>
                </a:solidFill>
                <a:latin typeface="Sylfaen" panose="010A0502050306030303" pitchFamily="18" charset="0"/>
              </a:rPr>
              <a:t>Homo </a:t>
            </a:r>
            <a:r>
              <a:rPr lang="en-US" altLang="en-US" sz="4800" b="1" dirty="0" err="1" smtClean="0">
                <a:solidFill>
                  <a:srgbClr val="006600"/>
                </a:solidFill>
                <a:latin typeface="Sylfaen" panose="010A0502050306030303" pitchFamily="18" charset="0"/>
              </a:rPr>
              <a:t>habilis</a:t>
            </a:r>
            <a:r>
              <a:rPr lang="en-US" altLang="en-US" sz="4800" b="1" dirty="0" smtClean="0">
                <a:solidFill>
                  <a:srgbClr val="006600"/>
                </a:solidFill>
                <a:latin typeface="Sylfaen" panose="010A0502050306030303" pitchFamily="18" charset="0"/>
              </a:rPr>
              <a:t> -  Paleolithic Era</a:t>
            </a:r>
            <a:endParaRPr lang="en-US" altLang="en-US" sz="4800" b="1" dirty="0" smtClean="0">
              <a:solidFill>
                <a:srgbClr val="008000"/>
              </a:solidFill>
              <a:latin typeface="Sylfaen" panose="010A0502050306030303" pitchFamily="18" charset="0"/>
            </a:endParaRPr>
          </a:p>
        </p:txBody>
      </p:sp>
      <p:sp>
        <p:nvSpPr>
          <p:cNvPr id="17411" name="Text Box 3"/>
          <p:cNvSpPr txBox="1">
            <a:spLocks noChangeArrowheads="1"/>
          </p:cNvSpPr>
          <p:nvPr/>
        </p:nvSpPr>
        <p:spPr bwMode="auto">
          <a:xfrm>
            <a:off x="3251200" y="2136742"/>
            <a:ext cx="563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rgbClr val="008000"/>
                </a:solidFill>
                <a:latin typeface="Arial" panose="020B0604020202020204" pitchFamily="34" charset="0"/>
                <a:cs typeface="Times New Roman" panose="02020603050405020304" pitchFamily="18" charset="0"/>
              </a:rPr>
              <a:t>The Stone Age refers to the materials used to make man-made tools</a:t>
            </a:r>
            <a:r>
              <a:rPr lang="en-US" altLang="en-US" sz="2400" dirty="0">
                <a:solidFill>
                  <a:schemeClr val="hlink"/>
                </a:solidFill>
                <a:latin typeface="Arial" panose="020B0604020202020204" pitchFamily="34" charset="0"/>
                <a:cs typeface="Times New Roman" panose="02020603050405020304" pitchFamily="18" charset="0"/>
              </a:rPr>
              <a:t>.  In the Stone Age, man made tools out of stone.  “</a:t>
            </a:r>
            <a:r>
              <a:rPr lang="en-US" altLang="en-US" sz="2400" b="1" dirty="0">
                <a:solidFill>
                  <a:srgbClr val="008000"/>
                </a:solidFill>
                <a:latin typeface="Arial" panose="020B0604020202020204" pitchFamily="34" charset="0"/>
                <a:cs typeface="Times New Roman" panose="02020603050405020304" pitchFamily="18" charset="0"/>
              </a:rPr>
              <a:t>Handy Man</a:t>
            </a:r>
            <a:r>
              <a:rPr lang="en-US" altLang="en-US" sz="2400" dirty="0">
                <a:solidFill>
                  <a:schemeClr val="hlink"/>
                </a:solidFill>
                <a:latin typeface="Arial" panose="020B0604020202020204" pitchFamily="34" charset="0"/>
                <a:cs typeface="Times New Roman" panose="02020603050405020304" pitchFamily="18" charset="0"/>
              </a:rPr>
              <a:t>” was one of the </a:t>
            </a:r>
            <a:r>
              <a:rPr lang="en-US" altLang="en-US" sz="2400" b="1" dirty="0">
                <a:solidFill>
                  <a:srgbClr val="008000"/>
                </a:solidFill>
                <a:latin typeface="Arial" panose="020B0604020202020204" pitchFamily="34" charset="0"/>
                <a:cs typeface="Times New Roman" panose="02020603050405020304" pitchFamily="18" charset="0"/>
              </a:rPr>
              <a:t>first hominids to use stone tools. </a:t>
            </a:r>
          </a:p>
        </p:txBody>
      </p:sp>
      <p:pic>
        <p:nvPicPr>
          <p:cNvPr id="17412" name="Picture 4" descr="main humans 008 apples">
            <a:hlinkClick r:id="rId3"/>
          </p:cNvPr>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52400" y="2209800"/>
            <a:ext cx="3175000" cy="4114800"/>
          </a:xfrm>
        </p:spPr>
      </p:pic>
      <p:sp>
        <p:nvSpPr>
          <p:cNvPr id="9222" name="Text Box 6"/>
          <p:cNvSpPr txBox="1">
            <a:spLocks noChangeArrowheads="1"/>
          </p:cNvSpPr>
          <p:nvPr/>
        </p:nvSpPr>
        <p:spPr bwMode="auto">
          <a:xfrm>
            <a:off x="2895600" y="4002675"/>
            <a:ext cx="6019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dirty="0">
                <a:solidFill>
                  <a:schemeClr val="hlink"/>
                </a:solidFill>
                <a:latin typeface="Arial" panose="020B0604020202020204" pitchFamily="34" charset="0"/>
              </a:rPr>
              <a:t>Hunters &amp; Gatherers:</a:t>
            </a:r>
            <a:r>
              <a:rPr lang="en-US" altLang="en-US" sz="2400" dirty="0">
                <a:solidFill>
                  <a:schemeClr val="hlink"/>
                </a:solidFill>
                <a:latin typeface="Arial" panose="020B0604020202020204" pitchFamily="34" charset="0"/>
              </a:rPr>
              <a:t>  </a:t>
            </a:r>
            <a:r>
              <a:rPr lang="en-US" altLang="en-US" sz="2400" b="1" dirty="0">
                <a:solidFill>
                  <a:srgbClr val="008000"/>
                </a:solidFill>
                <a:latin typeface="Arial" panose="020B0604020202020204" pitchFamily="34" charset="0"/>
              </a:rPr>
              <a:t>The Old Stone Age people were hunters/gatherers</a:t>
            </a:r>
            <a:r>
              <a:rPr lang="en-US" altLang="en-US" sz="2400" dirty="0">
                <a:solidFill>
                  <a:schemeClr val="hlink"/>
                </a:solidFill>
                <a:latin typeface="Arial" panose="020B0604020202020204" pitchFamily="34" charset="0"/>
              </a:rPr>
              <a:t>.  We know this because scientists have found </a:t>
            </a:r>
            <a:r>
              <a:rPr lang="en-US" altLang="en-US" sz="2400" i="1" dirty="0">
                <a:solidFill>
                  <a:schemeClr val="hlink"/>
                </a:solidFill>
                <a:latin typeface="Arial" panose="020B0604020202020204" pitchFamily="34" charset="0"/>
              </a:rPr>
              <a:t>fossils</a:t>
            </a:r>
            <a:r>
              <a:rPr lang="en-US" altLang="en-US" sz="2400" dirty="0">
                <a:solidFill>
                  <a:schemeClr val="hlink"/>
                </a:solidFill>
                <a:latin typeface="Arial" panose="020B0604020202020204" pitchFamily="34" charset="0"/>
              </a:rPr>
              <a:t> and </a:t>
            </a:r>
            <a:r>
              <a:rPr lang="en-US" altLang="en-US" sz="2400" i="1" dirty="0">
                <a:solidFill>
                  <a:schemeClr val="hlink"/>
                </a:solidFill>
                <a:latin typeface="Arial" panose="020B0604020202020204" pitchFamily="34" charset="0"/>
              </a:rPr>
              <a:t>artifacts</a:t>
            </a:r>
            <a:r>
              <a:rPr lang="en-US" altLang="en-US" sz="2400" dirty="0">
                <a:solidFill>
                  <a:schemeClr val="hlink"/>
                </a:solidFill>
                <a:latin typeface="Arial" panose="020B0604020202020204" pitchFamily="34" charset="0"/>
              </a:rPr>
              <a:t>, which reveal traces of their life.</a:t>
            </a:r>
            <a:r>
              <a:rPr lang="en-US" altLang="en-US" sz="1200" dirty="0">
                <a:solidFill>
                  <a:schemeClr val="hlink"/>
                </a:solidFill>
                <a:latin typeface="Arial" panose="020B0604020202020204" pitchFamily="34" charset="0"/>
              </a:rPr>
              <a:t>  </a:t>
            </a:r>
            <a:r>
              <a:rPr lang="en-US" altLang="en-US" sz="2400" dirty="0">
                <a:solidFill>
                  <a:schemeClr val="hlink"/>
                </a:solidFill>
                <a:latin typeface="Arial" panose="020B0604020202020204" pitchFamily="34" charset="0"/>
                <a:cs typeface="Times New Roman" panose="02020603050405020304" pitchFamily="18" charset="0"/>
              </a:rPr>
              <a:t>These people did not plant crops. They gathered wild fruits, nuts, berries, and vegetables. </a:t>
            </a:r>
          </a:p>
          <a:p>
            <a:pPr eaLnBrk="1" hangingPunct="1">
              <a:spcBef>
                <a:spcPct val="0"/>
              </a:spcBef>
              <a:buFontTx/>
              <a:buNone/>
            </a:pPr>
            <a:endParaRPr lang="en-US" altLang="en-US" sz="2400" dirty="0">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483976"/>
            <a:ext cx="7772400" cy="1143000"/>
          </a:xfrm>
        </p:spPr>
        <p:txBody>
          <a:bodyPr/>
          <a:lstStyle/>
          <a:p>
            <a:pPr algn="l" eaLnBrk="1" hangingPunct="1"/>
            <a:r>
              <a:rPr lang="en-US" altLang="en-US" sz="4800" b="1" dirty="0" smtClean="0">
                <a:solidFill>
                  <a:srgbClr val="006600"/>
                </a:solidFill>
                <a:latin typeface="Sylfaen" panose="010A0502050306030303" pitchFamily="18" charset="0"/>
              </a:rPr>
              <a:t>Handy </a:t>
            </a:r>
            <a:r>
              <a:rPr lang="en-US" altLang="en-US" sz="4800" b="1" dirty="0" smtClean="0">
                <a:solidFill>
                  <a:srgbClr val="006600"/>
                </a:solidFill>
                <a:latin typeface="Sylfaen" panose="010A0502050306030303" pitchFamily="18" charset="0"/>
              </a:rPr>
              <a:t>Man –</a:t>
            </a:r>
            <a:br>
              <a:rPr lang="en-US" altLang="en-US" sz="4800" b="1" dirty="0" smtClean="0">
                <a:solidFill>
                  <a:srgbClr val="006600"/>
                </a:solidFill>
                <a:latin typeface="Sylfaen" panose="010A0502050306030303" pitchFamily="18" charset="0"/>
              </a:rPr>
            </a:br>
            <a:r>
              <a:rPr lang="en-US" altLang="en-US" sz="4800" b="1" dirty="0" smtClean="0">
                <a:solidFill>
                  <a:srgbClr val="006600"/>
                </a:solidFill>
                <a:latin typeface="Sylfaen" panose="010A0502050306030303" pitchFamily="18" charset="0"/>
              </a:rPr>
              <a:t>Homo </a:t>
            </a:r>
            <a:r>
              <a:rPr lang="en-US" altLang="en-US" sz="4800" b="1" dirty="0" err="1" smtClean="0">
                <a:solidFill>
                  <a:srgbClr val="006600"/>
                </a:solidFill>
                <a:latin typeface="Sylfaen" panose="010A0502050306030303" pitchFamily="18" charset="0"/>
              </a:rPr>
              <a:t>habilis</a:t>
            </a:r>
            <a:endParaRPr lang="en-US" altLang="en-US" sz="4800" b="1" dirty="0" smtClean="0">
              <a:solidFill>
                <a:srgbClr val="006600"/>
              </a:solidFill>
              <a:latin typeface="Sylfaen" panose="010A0502050306030303" pitchFamily="18" charset="0"/>
            </a:endParaRPr>
          </a:p>
        </p:txBody>
      </p:sp>
      <p:sp>
        <p:nvSpPr>
          <p:cNvPr id="19459" name="Text Box 3"/>
          <p:cNvSpPr txBox="1">
            <a:spLocks noChangeArrowheads="1"/>
          </p:cNvSpPr>
          <p:nvPr/>
        </p:nvSpPr>
        <p:spPr bwMode="auto">
          <a:xfrm>
            <a:off x="381000" y="1808576"/>
            <a:ext cx="495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These early human-like hominids were </a:t>
            </a:r>
            <a:r>
              <a:rPr lang="en-US" altLang="en-US" sz="2400" b="1" dirty="0">
                <a:solidFill>
                  <a:srgbClr val="008000"/>
                </a:solidFill>
                <a:latin typeface="Arial" panose="020B0604020202020204" pitchFamily="34" charset="0"/>
                <a:cs typeface="Times New Roman" panose="02020603050405020304" pitchFamily="18" charset="0"/>
              </a:rPr>
              <a:t>taller and smarter than Lucy’s people, but they did </a:t>
            </a:r>
            <a:r>
              <a:rPr lang="en-US" altLang="en-US" sz="2400" b="1" u="sng" dirty="0">
                <a:solidFill>
                  <a:srgbClr val="008000"/>
                </a:solidFill>
                <a:latin typeface="Arial" panose="020B0604020202020204" pitchFamily="34" charset="0"/>
                <a:cs typeface="Times New Roman" panose="02020603050405020304" pitchFamily="18" charset="0"/>
              </a:rPr>
              <a:t>not</a:t>
            </a:r>
            <a:r>
              <a:rPr lang="en-US" altLang="en-US" sz="2400" b="1" dirty="0">
                <a:solidFill>
                  <a:srgbClr val="008000"/>
                </a:solidFill>
                <a:latin typeface="Arial" panose="020B0604020202020204" pitchFamily="34" charset="0"/>
                <a:cs typeface="Times New Roman" panose="02020603050405020304" pitchFamily="18" charset="0"/>
              </a:rPr>
              <a:t> know how to make fire. </a:t>
            </a:r>
          </a:p>
        </p:txBody>
      </p:sp>
      <p:pic>
        <p:nvPicPr>
          <p:cNvPr id="19460" name="Picture 4" descr="main humans 009 fire"/>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800600" y="2119745"/>
            <a:ext cx="4025900" cy="4114800"/>
          </a:xfrm>
        </p:spPr>
      </p:pic>
      <p:sp>
        <p:nvSpPr>
          <p:cNvPr id="63494" name="Text Box 6"/>
          <p:cNvSpPr txBox="1">
            <a:spLocks noChangeArrowheads="1"/>
          </p:cNvSpPr>
          <p:nvPr/>
        </p:nvSpPr>
        <p:spPr bwMode="auto">
          <a:xfrm>
            <a:off x="533400" y="3522364"/>
            <a:ext cx="4495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When they broke camp, they probably tried to bring fire with them by carrying lit branches to use to start a new campfire. </a:t>
            </a:r>
          </a:p>
        </p:txBody>
      </p:sp>
      <p:sp>
        <p:nvSpPr>
          <p:cNvPr id="63495" name="Text Box 7"/>
          <p:cNvSpPr txBox="1">
            <a:spLocks noChangeArrowheads="1"/>
          </p:cNvSpPr>
          <p:nvPr/>
        </p:nvSpPr>
        <p:spPr bwMode="auto">
          <a:xfrm>
            <a:off x="533400" y="5187261"/>
            <a:ext cx="4724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solidFill>
                  <a:schemeClr val="hlink"/>
                </a:solidFill>
                <a:latin typeface="Arial" panose="020B0604020202020204" pitchFamily="34" charset="0"/>
                <a:cs typeface="Times New Roman" panose="02020603050405020304" pitchFamily="18" charset="0"/>
              </a:rPr>
              <a:t>If their branches went out, they did without fire until they found something burning.</a:t>
            </a:r>
          </a:p>
          <a:p>
            <a:pPr eaLnBrk="1" hangingPunct="1">
              <a:spcBef>
                <a:spcPct val="0"/>
              </a:spcBef>
              <a:buFontTx/>
              <a:buNone/>
            </a:pPr>
            <a:endParaRPr lang="en-US" altLang="en-US" sz="2400" dirty="0">
              <a:latin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Revised by Dr. D. 2014</a:t>
            </a:r>
            <a:endParaRPr lang="en-US"/>
          </a:p>
        </p:txBody>
      </p:sp>
      <p:sp>
        <p:nvSpPr>
          <p:cNvPr id="3" name="Slide Number Placeholder 2"/>
          <p:cNvSpPr>
            <a:spLocks noGrp="1"/>
          </p:cNvSpPr>
          <p:nvPr>
            <p:ph type="sldNum" sz="quarter" idx="12"/>
          </p:nvPr>
        </p:nvSpPr>
        <p:spPr/>
        <p:txBody>
          <a:bodyPr/>
          <a:lstStyle/>
          <a:p>
            <a:pPr>
              <a:defRPr/>
            </a:pPr>
            <a:fld id="{794544CC-04D6-476B-AFC4-C92BE2F109EE}" type="slidenum">
              <a:rPr lang="en-US" altLang="en-US" smtClean="0"/>
              <a:pPr>
                <a:defRPr/>
              </a:pPr>
              <a:t>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utoUpdateAnimBg="0"/>
      <p:bldP spid="63495" grpId="0"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33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1980</Words>
  <Application>Microsoft Office PowerPoint</Application>
  <PresentationFormat>On-screen Show (4:3)</PresentationFormat>
  <Paragraphs>224</Paragraphs>
  <Slides>31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Times New Roman</vt:lpstr>
      <vt:lpstr>Sylfaen</vt:lpstr>
      <vt:lpstr>Default Design</vt:lpstr>
      <vt:lpstr>The First Humans</vt:lpstr>
      <vt:lpstr>65 Million Years Ago</vt:lpstr>
      <vt:lpstr>3 Million Years Ago</vt:lpstr>
      <vt:lpstr>Very Early Humans</vt:lpstr>
      <vt:lpstr>Very Early Humans</vt:lpstr>
      <vt:lpstr>Lucy</vt:lpstr>
      <vt:lpstr>Fossils &amp; Artifacts</vt:lpstr>
      <vt:lpstr>Handy Man-  Homo habilis -  Paleolithic Era</vt:lpstr>
      <vt:lpstr>Handy Man – Homo habilis</vt:lpstr>
      <vt:lpstr>Upright Man –  Homo erectus * Mesolithic Era</vt:lpstr>
      <vt:lpstr>Upright Man-  Homo erectus</vt:lpstr>
      <vt:lpstr>Man Leaves Home</vt:lpstr>
      <vt:lpstr>EARLY HUMAN MIGRATION</vt:lpstr>
      <vt:lpstr>Neanderthals</vt:lpstr>
      <vt:lpstr>Neanderthals</vt:lpstr>
      <vt:lpstr>Cro-Magnon Man –  Homo sapiens Wise man</vt:lpstr>
      <vt:lpstr>Cro-Magnon Man</vt:lpstr>
      <vt:lpstr>Cave Paintings</vt:lpstr>
      <vt:lpstr>Cave Paintings</vt:lpstr>
      <vt:lpstr>Lascaux France</vt:lpstr>
      <vt:lpstr>Neolithic Age – New Stone Age  10,000-4,000  BCE/BC</vt:lpstr>
      <vt:lpstr>Gradual Shift from:</vt:lpstr>
      <vt:lpstr>Neolithic/ Agricultural Revolution</vt:lpstr>
      <vt:lpstr>The Agricultural Revolution</vt:lpstr>
      <vt:lpstr>Early Settled Communities</vt:lpstr>
      <vt:lpstr>Catal Huyuk</vt:lpstr>
      <vt:lpstr>It Led to:</vt:lpstr>
      <vt:lpstr>PowerPoint Presentation</vt:lpstr>
      <vt:lpstr>Recap</vt:lpstr>
      <vt:lpstr>Early Humans</vt:lpstr>
      <vt:lpstr>PowerPoint Presentation</vt:lpstr>
    </vt:vector>
  </TitlesOfParts>
  <Company>Donn &amp; Lee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Humans</dc:title>
  <dc:creator>Lin Donn</dc:creator>
  <cp:keywords>Early Man</cp:keywords>
  <dc:description>Illustrated by Phillip Martin</dc:description>
  <cp:lastModifiedBy>SHEILA DUNPHY</cp:lastModifiedBy>
  <cp:revision>82</cp:revision>
  <cp:lastPrinted>2014-09-02T01:43:09Z</cp:lastPrinted>
  <dcterms:created xsi:type="dcterms:W3CDTF">2007-05-01T22:37:00Z</dcterms:created>
  <dcterms:modified xsi:type="dcterms:W3CDTF">2014-09-02T01:43:19Z</dcterms:modified>
</cp:coreProperties>
</file>