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7" r:id="rId3"/>
    <p:sldId id="258" r:id="rId4"/>
    <p:sldId id="259" r:id="rId5"/>
    <p:sldId id="260" r:id="rId6"/>
    <p:sldId id="261" r:id="rId7"/>
    <p:sldId id="262" r:id="rId8"/>
    <p:sldId id="263" r:id="rId9"/>
    <p:sldId id="264" r:id="rId10"/>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7" autoAdjust="0"/>
    <p:restoredTop sz="94660"/>
  </p:normalViewPr>
  <p:slideViewPr>
    <p:cSldViewPr snapToGrid="0">
      <p:cViewPr varScale="1">
        <p:scale>
          <a:sx n="44" d="100"/>
          <a:sy n="44" d="100"/>
        </p:scale>
        <p:origin x="4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A71A936A-013D-4421-9260-BD83DFFEC221}" type="datetimeFigureOut">
              <a:rPr lang="en-US" smtClean="0"/>
              <a:t>9/6/2014</a:t>
            </a:fld>
            <a:endParaRPr lang="en-US"/>
          </a:p>
        </p:txBody>
      </p:sp>
      <p:sp>
        <p:nvSpPr>
          <p:cNvPr id="4" name="Footer Placeholder 3"/>
          <p:cNvSpPr>
            <a:spLocks noGrp="1"/>
          </p:cNvSpPr>
          <p:nvPr>
            <p:ph type="ftr" sz="quarter" idx="2"/>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893175"/>
            <a:ext cx="3067050" cy="469900"/>
          </a:xfrm>
          <a:prstGeom prst="rect">
            <a:avLst/>
          </a:prstGeom>
        </p:spPr>
        <p:txBody>
          <a:bodyPr vert="horz" lIns="91440" tIns="45720" rIns="91440" bIns="45720" rtlCol="0" anchor="b"/>
          <a:lstStyle>
            <a:lvl1pPr algn="r">
              <a:defRPr sz="1200"/>
            </a:lvl1pPr>
          </a:lstStyle>
          <a:p>
            <a:fld id="{0CD16D1F-BDB4-49A4-82C1-CBBD806D5967}" type="slidenum">
              <a:rPr lang="en-US" smtClean="0"/>
              <a:t>‹#›</a:t>
            </a:fld>
            <a:endParaRPr lang="en-US"/>
          </a:p>
        </p:txBody>
      </p:sp>
    </p:spTree>
    <p:extLst>
      <p:ext uri="{BB962C8B-B14F-4D97-AF65-F5344CB8AC3E}">
        <p14:creationId xmlns:p14="http://schemas.microsoft.com/office/powerpoint/2010/main" val="18654349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22DB65-AE3C-41B9-8E72-998D81743DF7}" type="datetimeFigureOut">
              <a:rPr lang="en-US" smtClean="0"/>
              <a:t>9/6/2014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2DE3E-656D-49C2-B1C8-7F4081E5BB54}" type="slidenum">
              <a:rPr lang="en-US" smtClean="0"/>
              <a:t>‹#›</a:t>
            </a:fld>
            <a:endParaRPr lang="en-US"/>
          </a:p>
        </p:txBody>
      </p:sp>
    </p:spTree>
    <p:extLst>
      <p:ext uri="{BB962C8B-B14F-4D97-AF65-F5344CB8AC3E}">
        <p14:creationId xmlns:p14="http://schemas.microsoft.com/office/powerpoint/2010/main" val="957094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2DB65-AE3C-41B9-8E72-998D81743DF7}" type="datetimeFigureOut">
              <a:rPr lang="en-US" smtClean="0"/>
              <a:t>9/6/2014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2DE3E-656D-49C2-B1C8-7F4081E5BB54}" type="slidenum">
              <a:rPr lang="en-US" smtClean="0"/>
              <a:t>‹#›</a:t>
            </a:fld>
            <a:endParaRPr lang="en-US"/>
          </a:p>
        </p:txBody>
      </p:sp>
    </p:spTree>
    <p:extLst>
      <p:ext uri="{BB962C8B-B14F-4D97-AF65-F5344CB8AC3E}">
        <p14:creationId xmlns:p14="http://schemas.microsoft.com/office/powerpoint/2010/main" val="2223715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2DB65-AE3C-41B9-8E72-998D81743DF7}" type="datetimeFigureOut">
              <a:rPr lang="en-US" smtClean="0"/>
              <a:t>9/6/2014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2DE3E-656D-49C2-B1C8-7F4081E5BB54}" type="slidenum">
              <a:rPr lang="en-US" smtClean="0"/>
              <a:t>‹#›</a:t>
            </a:fld>
            <a:endParaRPr lang="en-US"/>
          </a:p>
        </p:txBody>
      </p:sp>
    </p:spTree>
    <p:extLst>
      <p:ext uri="{BB962C8B-B14F-4D97-AF65-F5344CB8AC3E}">
        <p14:creationId xmlns:p14="http://schemas.microsoft.com/office/powerpoint/2010/main" val="1565615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2DB65-AE3C-41B9-8E72-998D81743DF7}" type="datetimeFigureOut">
              <a:rPr lang="en-US" smtClean="0"/>
              <a:t>9/6/2014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2DE3E-656D-49C2-B1C8-7F4081E5BB54}" type="slidenum">
              <a:rPr lang="en-US" smtClean="0"/>
              <a:t>‹#›</a:t>
            </a:fld>
            <a:endParaRPr lang="en-US"/>
          </a:p>
        </p:txBody>
      </p:sp>
    </p:spTree>
    <p:extLst>
      <p:ext uri="{BB962C8B-B14F-4D97-AF65-F5344CB8AC3E}">
        <p14:creationId xmlns:p14="http://schemas.microsoft.com/office/powerpoint/2010/main" val="4228024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22DB65-AE3C-41B9-8E72-998D81743DF7}" type="datetimeFigureOut">
              <a:rPr lang="en-US" smtClean="0"/>
              <a:t>9/6/2014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2DE3E-656D-49C2-B1C8-7F4081E5BB54}" type="slidenum">
              <a:rPr lang="en-US" smtClean="0"/>
              <a:t>‹#›</a:t>
            </a:fld>
            <a:endParaRPr lang="en-US"/>
          </a:p>
        </p:txBody>
      </p:sp>
    </p:spTree>
    <p:extLst>
      <p:ext uri="{BB962C8B-B14F-4D97-AF65-F5344CB8AC3E}">
        <p14:creationId xmlns:p14="http://schemas.microsoft.com/office/powerpoint/2010/main" val="3636668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22DB65-AE3C-41B9-8E72-998D81743DF7}" type="datetimeFigureOut">
              <a:rPr lang="en-US" smtClean="0"/>
              <a:t>9/6/2014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2DE3E-656D-49C2-B1C8-7F4081E5BB54}" type="slidenum">
              <a:rPr lang="en-US" smtClean="0"/>
              <a:t>‹#›</a:t>
            </a:fld>
            <a:endParaRPr lang="en-US"/>
          </a:p>
        </p:txBody>
      </p:sp>
    </p:spTree>
    <p:extLst>
      <p:ext uri="{BB962C8B-B14F-4D97-AF65-F5344CB8AC3E}">
        <p14:creationId xmlns:p14="http://schemas.microsoft.com/office/powerpoint/2010/main" val="177152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22DB65-AE3C-41B9-8E72-998D81743DF7}" type="datetimeFigureOut">
              <a:rPr lang="en-US" smtClean="0"/>
              <a:t>9/6/2014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A2DE3E-656D-49C2-B1C8-7F4081E5BB54}" type="slidenum">
              <a:rPr lang="en-US" smtClean="0"/>
              <a:t>‹#›</a:t>
            </a:fld>
            <a:endParaRPr lang="en-US"/>
          </a:p>
        </p:txBody>
      </p:sp>
    </p:spTree>
    <p:extLst>
      <p:ext uri="{BB962C8B-B14F-4D97-AF65-F5344CB8AC3E}">
        <p14:creationId xmlns:p14="http://schemas.microsoft.com/office/powerpoint/2010/main" val="2110486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22DB65-AE3C-41B9-8E72-998D81743DF7}" type="datetimeFigureOut">
              <a:rPr lang="en-US" smtClean="0"/>
              <a:t>9/6/2014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A2DE3E-656D-49C2-B1C8-7F4081E5BB54}" type="slidenum">
              <a:rPr lang="en-US" smtClean="0"/>
              <a:t>‹#›</a:t>
            </a:fld>
            <a:endParaRPr lang="en-US"/>
          </a:p>
        </p:txBody>
      </p:sp>
    </p:spTree>
    <p:extLst>
      <p:ext uri="{BB962C8B-B14F-4D97-AF65-F5344CB8AC3E}">
        <p14:creationId xmlns:p14="http://schemas.microsoft.com/office/powerpoint/2010/main" val="2487631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2DB65-AE3C-41B9-8E72-998D81743DF7}" type="datetimeFigureOut">
              <a:rPr lang="en-US" smtClean="0"/>
              <a:t>9/6/2014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A2DE3E-656D-49C2-B1C8-7F4081E5BB54}" type="slidenum">
              <a:rPr lang="en-US" smtClean="0"/>
              <a:t>‹#›</a:t>
            </a:fld>
            <a:endParaRPr lang="en-US"/>
          </a:p>
        </p:txBody>
      </p:sp>
    </p:spTree>
    <p:extLst>
      <p:ext uri="{BB962C8B-B14F-4D97-AF65-F5344CB8AC3E}">
        <p14:creationId xmlns:p14="http://schemas.microsoft.com/office/powerpoint/2010/main" val="3934787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2DB65-AE3C-41B9-8E72-998D81743DF7}" type="datetimeFigureOut">
              <a:rPr lang="en-US" smtClean="0"/>
              <a:t>9/6/2014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2DE3E-656D-49C2-B1C8-7F4081E5BB54}" type="slidenum">
              <a:rPr lang="en-US" smtClean="0"/>
              <a:t>‹#›</a:t>
            </a:fld>
            <a:endParaRPr lang="en-US"/>
          </a:p>
        </p:txBody>
      </p:sp>
    </p:spTree>
    <p:extLst>
      <p:ext uri="{BB962C8B-B14F-4D97-AF65-F5344CB8AC3E}">
        <p14:creationId xmlns:p14="http://schemas.microsoft.com/office/powerpoint/2010/main" val="1618999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2DB65-AE3C-41B9-8E72-998D81743DF7}" type="datetimeFigureOut">
              <a:rPr lang="en-US" smtClean="0"/>
              <a:t>9/6/2014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2DE3E-656D-49C2-B1C8-7F4081E5BB54}" type="slidenum">
              <a:rPr lang="en-US" smtClean="0"/>
              <a:t>‹#›</a:t>
            </a:fld>
            <a:endParaRPr lang="en-US"/>
          </a:p>
        </p:txBody>
      </p:sp>
    </p:spTree>
    <p:extLst>
      <p:ext uri="{BB962C8B-B14F-4D97-AF65-F5344CB8AC3E}">
        <p14:creationId xmlns:p14="http://schemas.microsoft.com/office/powerpoint/2010/main" val="1008586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2DB65-AE3C-41B9-8E72-998D81743DF7}" type="datetimeFigureOut">
              <a:rPr lang="en-US" smtClean="0"/>
              <a:t>9/6/2014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2DE3E-656D-49C2-B1C8-7F4081E5BB54}" type="slidenum">
              <a:rPr lang="en-US" smtClean="0"/>
              <a:t>‹#›</a:t>
            </a:fld>
            <a:endParaRPr lang="en-US"/>
          </a:p>
        </p:txBody>
      </p:sp>
    </p:spTree>
    <p:extLst>
      <p:ext uri="{BB962C8B-B14F-4D97-AF65-F5344CB8AC3E}">
        <p14:creationId xmlns:p14="http://schemas.microsoft.com/office/powerpoint/2010/main" val="1384477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002060"/>
                </a:solidFill>
              </a:rPr>
              <a:t>Drawing Conclusions and Identifying Bias and Errors</a:t>
            </a:r>
            <a:endParaRPr lang="en-US" b="1" dirty="0">
              <a:solidFill>
                <a:srgbClr val="002060"/>
              </a:solidFill>
            </a:endParaRPr>
          </a:p>
        </p:txBody>
      </p:sp>
      <p:sp>
        <p:nvSpPr>
          <p:cNvPr id="3" name="Subtitle 2"/>
          <p:cNvSpPr>
            <a:spLocks noGrp="1"/>
          </p:cNvSpPr>
          <p:nvPr>
            <p:ph type="subTitle" idx="1"/>
          </p:nvPr>
        </p:nvSpPr>
        <p:spPr>
          <a:xfrm>
            <a:off x="1524000" y="3455534"/>
            <a:ext cx="9144000" cy="1655762"/>
          </a:xfrm>
        </p:spPr>
        <p:txBody>
          <a:bodyPr/>
          <a:lstStyle/>
          <a:p>
            <a:r>
              <a:rPr lang="en-US" b="1" dirty="0" smtClean="0"/>
              <a:t>SPI 0607.Inq.4    Draw a conclusion that established a cause and effect relationship supported by evidence</a:t>
            </a:r>
          </a:p>
          <a:p>
            <a:r>
              <a:rPr lang="en-US" b="1" dirty="0" smtClean="0"/>
              <a:t>SPI 0607.Inq. 5  Identify a faulty interpretation of data that is due to bias or experimental error</a:t>
            </a:r>
            <a:endParaRPr lang="en-US" b="1" dirty="0"/>
          </a:p>
        </p:txBody>
      </p:sp>
    </p:spTree>
    <p:extLst>
      <p:ext uri="{BB962C8B-B14F-4D97-AF65-F5344CB8AC3E}">
        <p14:creationId xmlns:p14="http://schemas.microsoft.com/office/powerpoint/2010/main" val="1893906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dirty="0" smtClean="0"/>
              <a:t>Conclusion:</a:t>
            </a:r>
            <a:br>
              <a:rPr lang="en-US" sz="6000" b="1" dirty="0" smtClean="0"/>
            </a:br>
            <a:r>
              <a:rPr lang="en-US" sz="6000" b="1" dirty="0" smtClean="0"/>
              <a:t>What does the data mean?</a:t>
            </a:r>
            <a:endParaRPr lang="en-US" sz="6000" b="1" dirty="0"/>
          </a:p>
        </p:txBody>
      </p:sp>
      <p:sp>
        <p:nvSpPr>
          <p:cNvPr id="3" name="Content Placeholder 2"/>
          <p:cNvSpPr>
            <a:spLocks noGrp="1"/>
          </p:cNvSpPr>
          <p:nvPr>
            <p:ph idx="1"/>
          </p:nvPr>
        </p:nvSpPr>
        <p:spPr>
          <a:xfrm>
            <a:off x="838200" y="1825625"/>
            <a:ext cx="10515600" cy="4596946"/>
          </a:xfrm>
        </p:spPr>
        <p:txBody>
          <a:bodyPr>
            <a:normAutofit/>
          </a:bodyPr>
          <a:lstStyle/>
          <a:p>
            <a:r>
              <a:rPr lang="en-US" sz="3600" dirty="0" smtClean="0"/>
              <a:t>A Conclusion statement that either:</a:t>
            </a:r>
          </a:p>
          <a:p>
            <a:pPr lvl="1"/>
            <a:r>
              <a:rPr lang="en-US" sz="3600" dirty="0" smtClean="0"/>
              <a:t>Supports the hypothesis</a:t>
            </a:r>
          </a:p>
          <a:p>
            <a:pPr lvl="1"/>
            <a:r>
              <a:rPr lang="en-US" sz="3600" dirty="0" smtClean="0"/>
              <a:t>Does not support the hypothesis</a:t>
            </a:r>
          </a:p>
          <a:p>
            <a:r>
              <a:rPr lang="en-US" sz="3600" dirty="0" smtClean="0"/>
              <a:t>A Conclusion Statement Answers the Question:</a:t>
            </a:r>
          </a:p>
          <a:p>
            <a:pPr lvl="1"/>
            <a:r>
              <a:rPr lang="en-US" sz="3600" dirty="0" smtClean="0"/>
              <a:t>How did the DEPENDENT Variable change as You changed the INDEPENDENT Variable</a:t>
            </a:r>
          </a:p>
          <a:p>
            <a:pPr lvl="1"/>
            <a:endParaRPr lang="en-US" sz="3600" dirty="0"/>
          </a:p>
          <a:p>
            <a:r>
              <a:rPr lang="en-US" sz="3600" dirty="0" smtClean="0"/>
              <a:t>A VALID Conclusion is one that can be trusted!!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25709" y="947281"/>
            <a:ext cx="2922455" cy="2187805"/>
          </a:xfrm>
          <a:prstGeom prst="rect">
            <a:avLst/>
          </a:prstGeom>
        </p:spPr>
      </p:pic>
    </p:spTree>
    <p:extLst>
      <p:ext uri="{BB962C8B-B14F-4D97-AF65-F5344CB8AC3E}">
        <p14:creationId xmlns:p14="http://schemas.microsoft.com/office/powerpoint/2010/main" val="1412780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Conclusion:</a:t>
            </a:r>
            <a:endParaRPr lang="en-US" sz="6000" dirty="0"/>
          </a:p>
        </p:txBody>
      </p:sp>
      <p:sp>
        <p:nvSpPr>
          <p:cNvPr id="3" name="Content Placeholder 2"/>
          <p:cNvSpPr>
            <a:spLocks noGrp="1"/>
          </p:cNvSpPr>
          <p:nvPr>
            <p:ph idx="1"/>
          </p:nvPr>
        </p:nvSpPr>
        <p:spPr/>
        <p:txBody>
          <a:bodyPr>
            <a:normAutofit/>
          </a:bodyPr>
          <a:lstStyle/>
          <a:p>
            <a:r>
              <a:rPr lang="en-US" sz="4400" dirty="0" smtClean="0"/>
              <a:t>To be trusted:</a:t>
            </a:r>
          </a:p>
          <a:p>
            <a:pPr lvl="1"/>
            <a:r>
              <a:rPr lang="en-US" sz="4000" dirty="0" smtClean="0"/>
              <a:t>Experiment should be repeated several times</a:t>
            </a:r>
          </a:p>
          <a:p>
            <a:pPr lvl="1"/>
            <a:r>
              <a:rPr lang="en-US" sz="4000" dirty="0" smtClean="0"/>
              <a:t>Experiment should be repeated by others</a:t>
            </a:r>
          </a:p>
          <a:p>
            <a:pPr lvl="1"/>
            <a:endParaRPr lang="en-US" sz="4000" dirty="0"/>
          </a:p>
          <a:p>
            <a:r>
              <a:rPr lang="en-US" sz="4400" dirty="0" smtClean="0"/>
              <a:t>If the results are still the same … then the conclusion is more Valid/trusted</a:t>
            </a:r>
            <a:endParaRPr lang="en-US" sz="4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5868" y="365124"/>
            <a:ext cx="2514100" cy="2007961"/>
          </a:xfrm>
          <a:prstGeom prst="rect">
            <a:avLst/>
          </a:prstGeom>
        </p:spPr>
      </p:pic>
    </p:spTree>
    <p:extLst>
      <p:ext uri="{BB962C8B-B14F-4D97-AF65-F5344CB8AC3E}">
        <p14:creationId xmlns:p14="http://schemas.microsoft.com/office/powerpoint/2010/main" val="1008324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Experimental Error</a:t>
            </a:r>
            <a:endParaRPr lang="en-US" sz="6000" b="1" dirty="0"/>
          </a:p>
        </p:txBody>
      </p:sp>
      <p:sp>
        <p:nvSpPr>
          <p:cNvPr id="3" name="Content Placeholder 2"/>
          <p:cNvSpPr>
            <a:spLocks noGrp="1"/>
          </p:cNvSpPr>
          <p:nvPr>
            <p:ph idx="1"/>
          </p:nvPr>
        </p:nvSpPr>
        <p:spPr>
          <a:xfrm>
            <a:off x="838200" y="1690688"/>
            <a:ext cx="10515600" cy="4351338"/>
          </a:xfrm>
        </p:spPr>
        <p:txBody>
          <a:bodyPr>
            <a:normAutofit/>
          </a:bodyPr>
          <a:lstStyle/>
          <a:p>
            <a:r>
              <a:rPr lang="en-US" sz="4400" dirty="0" smtClean="0"/>
              <a:t>Inaccurate measurements</a:t>
            </a:r>
          </a:p>
          <a:p>
            <a:r>
              <a:rPr lang="en-US" sz="4400" dirty="0" err="1" smtClean="0"/>
              <a:t>Mis</a:t>
            </a:r>
            <a:r>
              <a:rPr lang="en-US" sz="4400" dirty="0" smtClean="0"/>
              <a:t>-measurements in using scientific tools</a:t>
            </a:r>
          </a:p>
          <a:p>
            <a:r>
              <a:rPr lang="en-US" sz="4400" dirty="0" smtClean="0"/>
              <a:t>Changing in conditions in science lab</a:t>
            </a:r>
          </a:p>
          <a:p>
            <a:pPr lvl="1"/>
            <a:r>
              <a:rPr lang="en-US" sz="4000" dirty="0" smtClean="0"/>
              <a:t>(ex. Temperature)</a:t>
            </a:r>
          </a:p>
          <a:p>
            <a:endParaRPr lang="en-US" sz="4400" dirty="0" smtClean="0"/>
          </a:p>
          <a:p>
            <a:r>
              <a:rPr lang="en-US" sz="4400" dirty="0" smtClean="0"/>
              <a:t>Can lead to a Conclusion not being Valid</a:t>
            </a:r>
            <a:endParaRPr lang="en-US" sz="4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2673" y="0"/>
            <a:ext cx="3391127" cy="2584860"/>
          </a:xfrm>
          <a:prstGeom prst="rect">
            <a:avLst/>
          </a:prstGeom>
        </p:spPr>
      </p:pic>
    </p:spTree>
    <p:extLst>
      <p:ext uri="{BB962C8B-B14F-4D97-AF65-F5344CB8AC3E}">
        <p14:creationId xmlns:p14="http://schemas.microsoft.com/office/powerpoint/2010/main" val="1966160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b="1" dirty="0" smtClean="0"/>
              <a:t>Bias</a:t>
            </a:r>
            <a:endParaRPr lang="en-US" sz="8000" b="1" dirty="0"/>
          </a:p>
        </p:txBody>
      </p:sp>
      <p:sp>
        <p:nvSpPr>
          <p:cNvPr id="3" name="Content Placeholder 2"/>
          <p:cNvSpPr>
            <a:spLocks noGrp="1"/>
          </p:cNvSpPr>
          <p:nvPr>
            <p:ph idx="1"/>
          </p:nvPr>
        </p:nvSpPr>
        <p:spPr>
          <a:xfrm>
            <a:off x="838200" y="1433739"/>
            <a:ext cx="10515600" cy="5228318"/>
          </a:xfrm>
        </p:spPr>
        <p:txBody>
          <a:bodyPr>
            <a:noAutofit/>
          </a:bodyPr>
          <a:lstStyle/>
          <a:p>
            <a:r>
              <a:rPr lang="en-US" sz="3600" dirty="0" smtClean="0"/>
              <a:t>A wish or expectation in an experiment that leads to a particular conclusion</a:t>
            </a:r>
          </a:p>
          <a:p>
            <a:r>
              <a:rPr lang="en-US" sz="3600" dirty="0" smtClean="0"/>
              <a:t>Not always a conscious thought  (in back of mind)</a:t>
            </a:r>
          </a:p>
          <a:p>
            <a:r>
              <a:rPr lang="en-US" sz="3600" dirty="0" smtClean="0"/>
              <a:t>Experimenter may not want to be wrong</a:t>
            </a:r>
          </a:p>
          <a:p>
            <a:endParaRPr lang="en-US" sz="3600" dirty="0"/>
          </a:p>
          <a:p>
            <a:r>
              <a:rPr lang="en-US" sz="3600" dirty="0" smtClean="0"/>
              <a:t>Using a control group helps to fight Bias</a:t>
            </a:r>
          </a:p>
          <a:p>
            <a:r>
              <a:rPr lang="en-US" sz="3600" dirty="0" smtClean="0"/>
              <a:t>Collecting good data help avoid bias</a:t>
            </a:r>
          </a:p>
          <a:p>
            <a:r>
              <a:rPr lang="en-US" sz="3600" dirty="0" smtClean="0"/>
              <a:t>Careful observation and measurements helps avoid bias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6773" y="2759302"/>
            <a:ext cx="1626256" cy="2829630"/>
          </a:xfrm>
          <a:prstGeom prst="rect">
            <a:avLst/>
          </a:prstGeom>
        </p:spPr>
      </p:pic>
    </p:spTree>
    <p:extLst>
      <p:ext uri="{BB962C8B-B14F-4D97-AF65-F5344CB8AC3E}">
        <p14:creationId xmlns:p14="http://schemas.microsoft.com/office/powerpoint/2010/main" val="1189303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smtClean="0"/>
              <a:t>Question:	</a:t>
            </a:r>
            <a:endParaRPr lang="en-US" sz="7200" b="1" dirty="0"/>
          </a:p>
        </p:txBody>
      </p:sp>
      <p:sp>
        <p:nvSpPr>
          <p:cNvPr id="3" name="Content Placeholder 2"/>
          <p:cNvSpPr>
            <a:spLocks noGrp="1"/>
          </p:cNvSpPr>
          <p:nvPr>
            <p:ph idx="1"/>
          </p:nvPr>
        </p:nvSpPr>
        <p:spPr>
          <a:xfrm>
            <a:off x="838200" y="1690688"/>
            <a:ext cx="10515600" cy="4351338"/>
          </a:xfrm>
        </p:spPr>
        <p:txBody>
          <a:bodyPr>
            <a:normAutofit/>
          </a:bodyPr>
          <a:lstStyle/>
          <a:p>
            <a:r>
              <a:rPr lang="en-US" sz="3600" dirty="0" smtClean="0"/>
              <a:t>A farmer believes that fertilizer runoff from the farm is killing the fish in a nearby pond. The farmer measures the amount of fertilizer in the pond each week and counts the number of dead fish.  The measurements indicate that, as the fertilizer concentration increases, the number of dead fish increases.  </a:t>
            </a:r>
            <a:endParaRPr lang="en-US" sz="3600" dirty="0"/>
          </a:p>
          <a:p>
            <a:r>
              <a:rPr lang="en-US" sz="3600" dirty="0" smtClean="0"/>
              <a:t>Can the farmer confidently conclude that it must be fertilizer from the farm that is killing the fish?</a:t>
            </a:r>
            <a:endParaRPr lang="en-US" sz="3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8116" y="154559"/>
            <a:ext cx="3084684" cy="1746693"/>
          </a:xfrm>
          <a:prstGeom prst="rect">
            <a:avLst/>
          </a:prstGeom>
        </p:spPr>
      </p:pic>
    </p:spTree>
    <p:extLst>
      <p:ext uri="{BB962C8B-B14F-4D97-AF65-F5344CB8AC3E}">
        <p14:creationId xmlns:p14="http://schemas.microsoft.com/office/powerpoint/2010/main" val="3559822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smtClean="0"/>
              <a:t>Which of the following statements about conclusions is FALSE?</a:t>
            </a:r>
            <a:r>
              <a:rPr lang="en-US" dirty="0" smtClean="0"/>
              <a:t>	</a:t>
            </a:r>
            <a:endParaRPr lang="en-US" dirty="0"/>
          </a:p>
        </p:txBody>
      </p:sp>
      <p:sp>
        <p:nvSpPr>
          <p:cNvPr id="3" name="Content Placeholder 2"/>
          <p:cNvSpPr>
            <a:spLocks noGrp="1"/>
          </p:cNvSpPr>
          <p:nvPr>
            <p:ph idx="1"/>
          </p:nvPr>
        </p:nvSpPr>
        <p:spPr>
          <a:xfrm>
            <a:off x="870857" y="2086882"/>
            <a:ext cx="10515600" cy="4771118"/>
          </a:xfrm>
        </p:spPr>
        <p:txBody>
          <a:bodyPr>
            <a:noAutofit/>
          </a:bodyPr>
          <a:lstStyle/>
          <a:p>
            <a:pPr marL="742950" indent="-742950">
              <a:buFont typeface="+mj-lt"/>
              <a:buAutoNum type="alphaUcPeriod"/>
            </a:pPr>
            <a:r>
              <a:rPr lang="en-US" sz="4400" dirty="0" smtClean="0"/>
              <a:t>Conclusions are based on research and data</a:t>
            </a:r>
          </a:p>
          <a:p>
            <a:pPr marL="742950" indent="-742950">
              <a:buFont typeface="+mj-lt"/>
              <a:buAutoNum type="alphaUcPeriod"/>
            </a:pPr>
            <a:r>
              <a:rPr lang="en-US" sz="4400" dirty="0" smtClean="0"/>
              <a:t>Conclusions are interpretations</a:t>
            </a:r>
          </a:p>
          <a:p>
            <a:pPr marL="742950" indent="-742950">
              <a:buFont typeface="+mj-lt"/>
              <a:buAutoNum type="alphaUcPeriod"/>
            </a:pPr>
            <a:r>
              <a:rPr lang="en-US" sz="4400" dirty="0" smtClean="0"/>
              <a:t>A valid conclusion must support the hypothesis</a:t>
            </a:r>
            <a:endParaRPr lang="en-US" sz="4400" dirty="0"/>
          </a:p>
          <a:p>
            <a:pPr marL="742950" indent="-742950">
              <a:buFont typeface="+mj-lt"/>
              <a:buAutoNum type="alphaUcPeriod"/>
            </a:pPr>
            <a:r>
              <a:rPr lang="en-US" sz="4400" dirty="0" smtClean="0"/>
              <a:t>A valid conclusion does not always support the hypothesis</a:t>
            </a:r>
            <a:endParaRPr lang="en-US" sz="4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52261" y="2634343"/>
            <a:ext cx="3239739" cy="2152324"/>
          </a:xfrm>
          <a:prstGeom prst="rect">
            <a:avLst/>
          </a:prstGeom>
        </p:spPr>
      </p:pic>
    </p:spTree>
    <p:extLst>
      <p:ext uri="{BB962C8B-B14F-4D97-AF65-F5344CB8AC3E}">
        <p14:creationId xmlns:p14="http://schemas.microsoft.com/office/powerpoint/2010/main" val="3562964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14"/>
            <a:ext cx="10515600" cy="2677886"/>
          </a:xfrm>
        </p:spPr>
        <p:txBody>
          <a:bodyPr>
            <a:noAutofit/>
          </a:bodyPr>
          <a:lstStyle/>
          <a:p>
            <a:r>
              <a:rPr lang="en-US" sz="4000" b="1" dirty="0" smtClean="0"/>
              <a:t>Your science fair project produces unexpected results that do not support your hypothesis. When you review your experiment you discover that you measured a chemical incorrectly. What should you do?</a:t>
            </a:r>
            <a:endParaRPr lang="en-US" sz="4000" b="1" dirty="0"/>
          </a:p>
        </p:txBody>
      </p:sp>
      <p:sp>
        <p:nvSpPr>
          <p:cNvPr id="3" name="Content Placeholder 2"/>
          <p:cNvSpPr>
            <a:spLocks noGrp="1"/>
          </p:cNvSpPr>
          <p:nvPr>
            <p:ph idx="1"/>
          </p:nvPr>
        </p:nvSpPr>
        <p:spPr>
          <a:xfrm>
            <a:off x="838200" y="2917372"/>
            <a:ext cx="10515600" cy="3940628"/>
          </a:xfrm>
        </p:spPr>
        <p:txBody>
          <a:bodyPr>
            <a:noAutofit/>
          </a:bodyPr>
          <a:lstStyle/>
          <a:p>
            <a:pPr marL="514350" indent="-514350">
              <a:buFont typeface="+mj-lt"/>
              <a:buAutoNum type="alphaUcPeriod"/>
            </a:pPr>
            <a:r>
              <a:rPr lang="en-US" sz="4000" dirty="0" smtClean="0"/>
              <a:t>Report the result and not worry about it</a:t>
            </a:r>
          </a:p>
          <a:p>
            <a:pPr marL="514350" indent="-514350">
              <a:buFont typeface="+mj-lt"/>
              <a:buAutoNum type="alphaUcPeriod"/>
            </a:pPr>
            <a:r>
              <a:rPr lang="en-US" sz="4000" dirty="0" smtClean="0"/>
              <a:t>Change the result to support your hypothesis</a:t>
            </a:r>
          </a:p>
          <a:p>
            <a:pPr marL="514350" indent="-514350">
              <a:buFont typeface="+mj-lt"/>
              <a:buAutoNum type="alphaUcPeriod"/>
            </a:pPr>
            <a:r>
              <a:rPr lang="en-US" sz="4000" dirty="0" smtClean="0"/>
              <a:t>Repeat the experiment</a:t>
            </a:r>
          </a:p>
          <a:p>
            <a:pPr marL="514350" indent="-514350">
              <a:buFont typeface="+mj-lt"/>
              <a:buAutoNum type="alphaUcPeriod"/>
            </a:pPr>
            <a:r>
              <a:rPr lang="en-US" sz="4000" dirty="0" smtClean="0"/>
              <a:t>Assume that your results would have supported your hypothesis if you had not made a mistake</a:t>
            </a:r>
            <a:endParaRPr lang="en-US" sz="4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227" y="3135086"/>
            <a:ext cx="1343146" cy="2196700"/>
          </a:xfrm>
          <a:prstGeom prst="rect">
            <a:avLst/>
          </a:prstGeom>
        </p:spPr>
      </p:pic>
    </p:spTree>
    <p:extLst>
      <p:ext uri="{BB962C8B-B14F-4D97-AF65-F5344CB8AC3E}">
        <p14:creationId xmlns:p14="http://schemas.microsoft.com/office/powerpoint/2010/main" val="3374769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971" y="283027"/>
            <a:ext cx="10874829" cy="3178630"/>
          </a:xfrm>
        </p:spPr>
        <p:txBody>
          <a:bodyPr>
            <a:normAutofit/>
          </a:bodyPr>
          <a:lstStyle/>
          <a:p>
            <a:r>
              <a:rPr lang="en-US" b="1" dirty="0" smtClean="0"/>
              <a:t>You want the results of an experiment to come out a certain way. You focus on any bit of data you can use to prove that your hypothesis was correct. What have you introduced into the experiment?</a:t>
            </a:r>
            <a:endParaRPr lang="en-US" b="1" dirty="0"/>
          </a:p>
        </p:txBody>
      </p:sp>
      <p:sp>
        <p:nvSpPr>
          <p:cNvPr id="3" name="Content Placeholder 2"/>
          <p:cNvSpPr>
            <a:spLocks noGrp="1"/>
          </p:cNvSpPr>
          <p:nvPr>
            <p:ph idx="1"/>
          </p:nvPr>
        </p:nvSpPr>
        <p:spPr>
          <a:xfrm>
            <a:off x="838200" y="3794352"/>
            <a:ext cx="10515600" cy="3063648"/>
          </a:xfrm>
        </p:spPr>
        <p:txBody>
          <a:bodyPr>
            <a:normAutofit/>
          </a:bodyPr>
          <a:lstStyle/>
          <a:p>
            <a:pPr marL="514350" indent="-514350">
              <a:buFont typeface="+mj-lt"/>
              <a:buAutoNum type="alphaUcPeriod"/>
            </a:pPr>
            <a:r>
              <a:rPr lang="en-US" sz="4000" b="1" dirty="0" smtClean="0"/>
              <a:t>Bias</a:t>
            </a:r>
          </a:p>
          <a:p>
            <a:pPr marL="514350" indent="-514350">
              <a:buFont typeface="+mj-lt"/>
              <a:buAutoNum type="alphaUcPeriod"/>
            </a:pPr>
            <a:r>
              <a:rPr lang="en-US" sz="4000" b="1" dirty="0" smtClean="0"/>
              <a:t>A conclusion</a:t>
            </a:r>
          </a:p>
          <a:p>
            <a:pPr marL="514350" indent="-514350">
              <a:buFont typeface="+mj-lt"/>
              <a:buAutoNum type="alphaUcPeriod"/>
            </a:pPr>
            <a:r>
              <a:rPr lang="en-US" sz="4000" b="1" dirty="0" smtClean="0"/>
              <a:t>An effect</a:t>
            </a:r>
          </a:p>
          <a:p>
            <a:pPr marL="514350" indent="-514350">
              <a:buFont typeface="+mj-lt"/>
              <a:buAutoNum type="alphaUcPeriod"/>
            </a:pPr>
            <a:r>
              <a:rPr lang="en-US" sz="4000" b="1" dirty="0" smtClean="0"/>
              <a:t>A cause</a:t>
            </a:r>
            <a:endParaRPr lang="en-US" sz="40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86208" y="2694073"/>
            <a:ext cx="2102325" cy="3951798"/>
          </a:xfrm>
          <a:prstGeom prst="rect">
            <a:avLst/>
          </a:prstGeom>
        </p:spPr>
      </p:pic>
    </p:spTree>
    <p:extLst>
      <p:ext uri="{BB962C8B-B14F-4D97-AF65-F5344CB8AC3E}">
        <p14:creationId xmlns:p14="http://schemas.microsoft.com/office/powerpoint/2010/main" val="606885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425</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Drawing Conclusions and Identifying Bias and Errors</vt:lpstr>
      <vt:lpstr>Conclusion: What does the data mean?</vt:lpstr>
      <vt:lpstr>Conclusion:</vt:lpstr>
      <vt:lpstr>Experimental Error</vt:lpstr>
      <vt:lpstr>Bias</vt:lpstr>
      <vt:lpstr>Question: </vt:lpstr>
      <vt:lpstr>Which of the following statements about conclusions is FALSE? </vt:lpstr>
      <vt:lpstr>Your science fair project produces unexpected results that do not support your hypothesis. When you review your experiment you discover that you measured a chemical incorrectly. What should you do?</vt:lpstr>
      <vt:lpstr>You want the results of an experiment to come out a certain way. You focus on any bit of data you can use to prove that your hypothesis was correct. What have you introduced into the experiment?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Drawing Conclusions and Identifying Bias and Errors</dc:title>
  <dc:creator>SHEILA DUNPHY</dc:creator>
  <cp:lastModifiedBy>SHEILA DUNPHY</cp:lastModifiedBy>
  <cp:revision>11</cp:revision>
  <cp:lastPrinted>2014-09-07T01:06:24Z</cp:lastPrinted>
  <dcterms:created xsi:type="dcterms:W3CDTF">2014-09-01T02:56:13Z</dcterms:created>
  <dcterms:modified xsi:type="dcterms:W3CDTF">2014-09-07T01:17:09Z</dcterms:modified>
</cp:coreProperties>
</file>