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2" r:id="rId39"/>
    <p:sldId id="296" r:id="rId40"/>
    <p:sldId id="293" r:id="rId41"/>
    <p:sldId id="301" r:id="rId42"/>
    <p:sldId id="298" r:id="rId43"/>
    <p:sldId id="294" r:id="rId44"/>
    <p:sldId id="295" r:id="rId45"/>
    <p:sldId id="299" r:id="rId4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49" d="100"/>
          <a:sy n="49" d="100"/>
        </p:scale>
        <p:origin x="4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B85495E-2A00-4E7E-884A-0D3AC768FE31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337C281-4616-449E-8FAC-DCA9F4603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7544-4789-489F-AEBA-7C6E8B18D120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B3AC-6A57-4183-8C6C-5681A27A6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naturepictures.com/pictures/whitewater-10.php" TargetMode="External"/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2" Type="http://schemas.openxmlformats.org/officeDocument/2006/relationships/hyperlink" Target="http://www.hickerphoto.com/beautiful-white-bear-river-falls-southern-labrador-20881-pictures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reenaturepictures.com/pictures/grassy-stream-bank.php" TargetMode="External"/><Relationship Id="rId5" Type="http://schemas.openxmlformats.org/officeDocument/2006/relationships/image" Target="../media/image79.jpeg"/><Relationship Id="rId4" Type="http://schemas.openxmlformats.org/officeDocument/2006/relationships/hyperlink" Target="http://www.hickerphoto.com/grand-canyon-du-verdon-river-alpes-de-haute-provence-france-13325-pictures.htm" TargetMode="External"/><Relationship Id="rId9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hyperlink" Target="http://www.terragalleria.com/parks/np-image.crla80028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hyperlink" Target="http://www.caverun.org/images/jonathan_oldson_pic1_lrg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diversity.ummz.umich.edu/site/resources/Grzimek_mammals/Voles_Lemmings/Ondatra_zibethicus.jpg/view.html" TargetMode="External"/><Relationship Id="rId3" Type="http://schemas.openxmlformats.org/officeDocument/2006/relationships/image" Target="../media/image86.jpeg"/><Relationship Id="rId7" Type="http://schemas.openxmlformats.org/officeDocument/2006/relationships/image" Target="../media/image89.jpeg"/><Relationship Id="rId2" Type="http://schemas.openxmlformats.org/officeDocument/2006/relationships/hyperlink" Target="http://www.terragalleria.com/pictures-subjects/wetlands/picture.wetlands.voya2050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image" Target="../media/image91.jpeg"/><Relationship Id="rId5" Type="http://schemas.openxmlformats.org/officeDocument/2006/relationships/image" Target="../media/image87.jpeg"/><Relationship Id="rId10" Type="http://schemas.openxmlformats.org/officeDocument/2006/relationships/hyperlink" Target="http://en.wikipedia.org/wiki/File:Bog_Turtle.jpg" TargetMode="External"/><Relationship Id="rId4" Type="http://schemas.openxmlformats.org/officeDocument/2006/relationships/hyperlink" Target="http://www.terragalleria.com/pictures-subjects/wetlands/picture.wetlands.ever20854.html" TargetMode="External"/><Relationship Id="rId9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hyperlink" Target="http://www.enchantedlearning.com/subjects/ocean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en.wikipedia.org/wiki/File:Blue_Linckia_Starfish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blevinsphoto.com/surf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hyperlink" Target="http://www.blevinsphoto.com/pilings.ht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en.wikipedia.org/wiki/File:Klamath_river_estuary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dirty="0" smtClean="0"/>
              <a:t>Biomes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514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Large geographic areas that have similar climates and ecosystems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 Plants</a:t>
            </a:r>
            <a:endParaRPr lang="en-US" dirty="0"/>
          </a:p>
        </p:txBody>
      </p:sp>
      <p:pic>
        <p:nvPicPr>
          <p:cNvPr id="21506" name="Picture 2" descr="http://www.blueplanetbiomes.org/images/pecan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1847850" cy="2238376"/>
          </a:xfrm>
          <a:prstGeom prst="rect">
            <a:avLst/>
          </a:prstGeom>
          <a:noFill/>
        </p:spPr>
      </p:pic>
      <p:pic>
        <p:nvPicPr>
          <p:cNvPr id="21508" name="Picture 4" descr="http://www.blueplanetbiomes.org/images/betula_papyrif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1714500" cy="2543175"/>
          </a:xfrm>
          <a:prstGeom prst="rect">
            <a:avLst/>
          </a:prstGeom>
          <a:noFill/>
        </p:spPr>
      </p:pic>
      <p:pic>
        <p:nvPicPr>
          <p:cNvPr id="21510" name="Picture 6" descr="http://www.blueplanetbiomes.org/images/whiteoak_le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43400"/>
            <a:ext cx="1847850" cy="1647826"/>
          </a:xfrm>
          <a:prstGeom prst="rect">
            <a:avLst/>
          </a:prstGeom>
          <a:noFill/>
        </p:spPr>
      </p:pic>
      <p:pic>
        <p:nvPicPr>
          <p:cNvPr id="21512" name="Picture 8" descr="http://www.blueplanetbiomes.org/images/lady_fe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343400"/>
            <a:ext cx="1657350" cy="1714500"/>
          </a:xfrm>
          <a:prstGeom prst="rect">
            <a:avLst/>
          </a:prstGeom>
          <a:noFill/>
        </p:spPr>
      </p:pic>
      <p:pic>
        <p:nvPicPr>
          <p:cNvPr id="21514" name="Picture 10" descr="http://www.blueplanetbiomes.org/images/carpet_mos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371600"/>
            <a:ext cx="1771650" cy="2171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3962400"/>
            <a:ext cx="120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Pecan Tree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657600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Carpet moss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038600"/>
            <a:ext cx="128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Birch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6248400"/>
            <a:ext cx="69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61722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Temperate Deciduous Forest Animals</a:t>
            </a:r>
            <a:endParaRPr lang="en-US" dirty="0"/>
          </a:p>
        </p:txBody>
      </p:sp>
      <p:pic>
        <p:nvPicPr>
          <p:cNvPr id="23554" name="Picture 2" descr="http://www.blueplanetbiomes.org/images/bald_ea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1847850" cy="2628901"/>
          </a:xfrm>
          <a:prstGeom prst="rect">
            <a:avLst/>
          </a:prstGeom>
          <a:noFill/>
        </p:spPr>
      </p:pic>
      <p:pic>
        <p:nvPicPr>
          <p:cNvPr id="23556" name="Picture 4" descr="http://www.blueplanetbiomes.org/images/coyote_in_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19200"/>
            <a:ext cx="2209800" cy="2667000"/>
          </a:xfrm>
          <a:prstGeom prst="rect">
            <a:avLst/>
          </a:prstGeom>
          <a:noFill/>
        </p:spPr>
      </p:pic>
      <p:pic>
        <p:nvPicPr>
          <p:cNvPr id="23558" name="Picture 6" descr="http://www.blueplanetbiomes.org/images/Chipmun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447800"/>
            <a:ext cx="1885950" cy="1895476"/>
          </a:xfrm>
          <a:prstGeom prst="rect">
            <a:avLst/>
          </a:prstGeom>
          <a:noFill/>
        </p:spPr>
      </p:pic>
      <p:pic>
        <p:nvPicPr>
          <p:cNvPr id="23560" name="Picture 8" descr="http://www.blueplanetbiomes.org/images/euro_red_squirr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648200"/>
            <a:ext cx="1905000" cy="1533526"/>
          </a:xfrm>
          <a:prstGeom prst="rect">
            <a:avLst/>
          </a:prstGeom>
          <a:noFill/>
        </p:spPr>
      </p:pic>
      <p:pic>
        <p:nvPicPr>
          <p:cNvPr id="23562" name="Picture 10" descr="http://www.blueplanetbiomes.org/images/platypu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4495800"/>
            <a:ext cx="1847850" cy="1714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3962400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Bald Eagle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5814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Chipmunk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4114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6324600"/>
            <a:ext cx="168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Tail Squirrel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6324600"/>
            <a:ext cx="177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Duckbill Platypus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Rain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Forest of tall trees with needlelike leaves.</a:t>
            </a:r>
          </a:p>
          <a:p>
            <a:r>
              <a:rPr lang="en-US" dirty="0" smtClean="0"/>
              <a:t>Temp – 9⁰ - 12⁰ C. (48⁰-54⁰F)</a:t>
            </a:r>
          </a:p>
          <a:p>
            <a:r>
              <a:rPr lang="en-US" dirty="0" smtClean="0"/>
              <a:t>Precipitation – 200 – 400cm</a:t>
            </a:r>
          </a:p>
          <a:p>
            <a:r>
              <a:rPr lang="en-US" dirty="0" smtClean="0"/>
              <a:t>Locations are New Zealand, southern Chile, and Pacific Northwest US</a:t>
            </a:r>
          </a:p>
          <a:p>
            <a:r>
              <a:rPr lang="en-US" dirty="0" smtClean="0"/>
              <a:t>Many of the same types of plants and animals as in the Deciduous Forest.</a:t>
            </a:r>
          </a:p>
          <a:p>
            <a:r>
              <a:rPr lang="en-US" dirty="0" smtClean="0"/>
              <a:t>Smallest of the 7 Biomes.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biologically diverse of all biomes</a:t>
            </a:r>
          </a:p>
          <a:p>
            <a:r>
              <a:rPr lang="en-US" dirty="0" smtClean="0"/>
              <a:t>Temp – 25⁰ C (77⁰F)</a:t>
            </a:r>
          </a:p>
          <a:p>
            <a:r>
              <a:rPr lang="en-US" dirty="0" smtClean="0"/>
              <a:t>Precipitation – 200 cm – 600 cm in the form of rain.</a:t>
            </a:r>
          </a:p>
          <a:p>
            <a:r>
              <a:rPr lang="en-US" dirty="0" smtClean="0"/>
              <a:t>Poor soil.</a:t>
            </a:r>
          </a:p>
          <a:p>
            <a:r>
              <a:rPr lang="en-US" dirty="0" smtClean="0"/>
              <a:t>Made up of 4 zones:  floor, understory, canopy and </a:t>
            </a:r>
            <a:r>
              <a:rPr lang="en-US" dirty="0" err="1" smtClean="0"/>
              <a:t>emergents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Zones/Strata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Floor – this is the floor of the forest and home to many insects and the largest mammals.</a:t>
            </a:r>
          </a:p>
          <a:p>
            <a:r>
              <a:rPr lang="en-US" dirty="0" smtClean="0"/>
              <a:t>Understory – Dark, cool environment under the canopy and above the forest floor.</a:t>
            </a:r>
          </a:p>
          <a:p>
            <a:r>
              <a:rPr lang="en-US" dirty="0" smtClean="0"/>
              <a:t>Canopy – Upper parts of the trees and is FULL of life – insects, birds, reptiles, and mammals</a:t>
            </a:r>
          </a:p>
          <a:p>
            <a:r>
              <a:rPr lang="en-US" dirty="0" err="1" smtClean="0"/>
              <a:t>Emergents</a:t>
            </a:r>
            <a:r>
              <a:rPr lang="en-US" dirty="0" smtClean="0"/>
              <a:t> – The trees that are much taller than the average trees in the canopy. Home to birds and insects.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nchantedlearning.com/rgifs/Rainfstra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Life</a:t>
            </a:r>
            <a:endParaRPr lang="en-US" dirty="0"/>
          </a:p>
        </p:txBody>
      </p:sp>
      <p:pic>
        <p:nvPicPr>
          <p:cNvPr id="1026" name="Picture 2" descr="http://www.blueplanetbiomes.org/images/meng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505200"/>
            <a:ext cx="1838325" cy="2667000"/>
          </a:xfrm>
          <a:prstGeom prst="rect">
            <a:avLst/>
          </a:prstGeom>
          <a:noFill/>
        </p:spPr>
      </p:pic>
      <p:pic>
        <p:nvPicPr>
          <p:cNvPr id="1028" name="Picture 4" descr="http://www.blueplanetbiomes.org/images/strangler_f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1714500" cy="2695576"/>
          </a:xfrm>
          <a:prstGeom prst="rect">
            <a:avLst/>
          </a:prstGeom>
          <a:noFill/>
        </p:spPr>
      </p:pic>
      <p:pic>
        <p:nvPicPr>
          <p:cNvPr id="1030" name="Picture 6" descr="http://www.blueplanetbiomes.org/images/bambusa_tuld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5200"/>
            <a:ext cx="1828800" cy="2705101"/>
          </a:xfrm>
          <a:prstGeom prst="rect">
            <a:avLst/>
          </a:prstGeom>
          <a:noFill/>
        </p:spPr>
      </p:pic>
      <p:pic>
        <p:nvPicPr>
          <p:cNvPr id="1032" name="Picture 8" descr="http://www.blueplanetbiomes.org/images/jambu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2057400" cy="1819276"/>
          </a:xfrm>
          <a:prstGeom prst="rect">
            <a:avLst/>
          </a:prstGeom>
          <a:noFill/>
        </p:spPr>
      </p:pic>
      <p:pic>
        <p:nvPicPr>
          <p:cNvPr id="1034" name="Picture 10" descr="http://www.blueplanetbiomes.org/images/coconu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219200"/>
            <a:ext cx="1828800" cy="1857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3600" y="31242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Coconut Tree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48400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Banyan Tree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248400"/>
            <a:ext cx="165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Bengal Bamboo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248400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Honey Bee Tree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3124200"/>
            <a:ext cx="13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Watery Rose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Life</a:t>
            </a:r>
            <a:endParaRPr lang="en-US" dirty="0"/>
          </a:p>
        </p:txBody>
      </p:sp>
      <p:pic>
        <p:nvPicPr>
          <p:cNvPr id="27650" name="Picture 2" descr="http://www.blueplanetbiomes.org/images/toco_tou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1847850" cy="20764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3429000"/>
            <a:ext cx="121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Toco</a:t>
            </a:r>
            <a:r>
              <a:rPr lang="en-US" dirty="0" smtClean="0"/>
              <a:t> </a:t>
            </a:r>
            <a:r>
              <a:rPr lang="en-US" dirty="0" err="1" smtClean="0"/>
              <a:t>Tucan</a:t>
            </a:r>
            <a:endParaRPr lang="en-US" dirty="0"/>
          </a:p>
        </p:txBody>
      </p:sp>
      <p:pic>
        <p:nvPicPr>
          <p:cNvPr id="27652" name="Picture 4" descr="http://www.blueplanetbiomes.org/images/jambu_frd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1933575" cy="1933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3276600"/>
            <a:ext cx="182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Jambu</a:t>
            </a:r>
            <a:r>
              <a:rPr lang="en-US" dirty="0" smtClean="0"/>
              <a:t> Fruit Dove</a:t>
            </a:r>
            <a:endParaRPr lang="en-US" dirty="0"/>
          </a:p>
        </p:txBody>
      </p:sp>
      <p:pic>
        <p:nvPicPr>
          <p:cNvPr id="27654" name="Picture 6" descr="http://www.blueplanetbiomes.org/images/king_cob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219200"/>
            <a:ext cx="1905000" cy="2009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0" y="3276600"/>
            <a:ext cx="119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 Cobra</a:t>
            </a:r>
            <a:endParaRPr lang="en-US" dirty="0"/>
          </a:p>
        </p:txBody>
      </p:sp>
      <p:pic>
        <p:nvPicPr>
          <p:cNvPr id="27656" name="Picture 8" descr="http://www.blueplanetbiomes.org/images/p-dou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86200"/>
            <a:ext cx="1714500" cy="2505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6324600"/>
            <a:ext cx="19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</a:t>
            </a:r>
            <a:r>
              <a:rPr lang="en-US" dirty="0" err="1" smtClean="0"/>
              <a:t>Shanked</a:t>
            </a:r>
            <a:r>
              <a:rPr lang="en-US" dirty="0" smtClean="0"/>
              <a:t> </a:t>
            </a:r>
            <a:r>
              <a:rPr lang="en-US" dirty="0" err="1" smtClean="0"/>
              <a:t>Docu</a:t>
            </a:r>
            <a:endParaRPr lang="en-US" dirty="0"/>
          </a:p>
        </p:txBody>
      </p:sp>
      <p:pic>
        <p:nvPicPr>
          <p:cNvPr id="27658" name="Picture 10" descr="http://www.blueplanetbiomes.org/images/bengal_tig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733800"/>
            <a:ext cx="2895600" cy="19812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5791200"/>
            <a:ext cx="133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Bengal Tiger</a:t>
            </a:r>
            <a:endParaRPr lang="en-US" dirty="0"/>
          </a:p>
        </p:txBody>
      </p:sp>
      <p:pic>
        <p:nvPicPr>
          <p:cNvPr id="27660" name="Picture 12" descr="http://www.blueplanetbiomes.org/images/forest_elephants.sm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886200"/>
            <a:ext cx="2743200" cy="15716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5638800"/>
            <a:ext cx="242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 Forest Elephant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driest of all biomes</a:t>
            </a:r>
          </a:p>
          <a:p>
            <a:r>
              <a:rPr lang="en-US" dirty="0" smtClean="0"/>
              <a:t>Precipitation:  less than 25 cm per year</a:t>
            </a:r>
          </a:p>
          <a:p>
            <a:r>
              <a:rPr lang="en-US" dirty="0" smtClean="0"/>
              <a:t>Temp:  Extreme hot and cold </a:t>
            </a:r>
          </a:p>
          <a:p>
            <a:r>
              <a:rPr lang="en-US" dirty="0" smtClean="0"/>
              <a:t>Soil is poor, sandy or gravelly</a:t>
            </a:r>
          </a:p>
          <a:p>
            <a:r>
              <a:rPr lang="en-US" dirty="0" smtClean="0"/>
              <a:t>Both plants and animals have to adapt to little water and extreme temps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Plants</a:t>
            </a:r>
            <a:endParaRPr lang="en-US" dirty="0"/>
          </a:p>
        </p:txBody>
      </p:sp>
      <p:pic>
        <p:nvPicPr>
          <p:cNvPr id="5" name="Picture 2" descr="http://www.blueplanetbiomes.org/images/barrelca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1905000" cy="1885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3733800"/>
            <a:ext cx="141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Barrel Cactus</a:t>
            </a:r>
            <a:endParaRPr lang="en-US" dirty="0"/>
          </a:p>
        </p:txBody>
      </p:sp>
      <p:pic>
        <p:nvPicPr>
          <p:cNvPr id="7" name="Picture 4" descr="http://www.blueplanetbiomes.org/images/joshua_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1714500" cy="18954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3733800"/>
            <a:ext cx="128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Joshua Tree</a:t>
            </a:r>
            <a:endParaRPr lang="en-US" dirty="0"/>
          </a:p>
        </p:txBody>
      </p:sp>
      <p:pic>
        <p:nvPicPr>
          <p:cNvPr id="9" name="Picture 6" descr="http://www.blueplanetbiomes.org/images/sagua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95400"/>
            <a:ext cx="1714500" cy="2438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00800" y="3962400"/>
            <a:ext cx="161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Saguaro Cactus</a:t>
            </a:r>
            <a:endParaRPr lang="en-US" dirty="0"/>
          </a:p>
        </p:txBody>
      </p:sp>
      <p:pic>
        <p:nvPicPr>
          <p:cNvPr id="1026" name="Picture 2" descr="http://www.blueplanetbiomes.org/images/pancake_prickly_pea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14500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6248400"/>
            <a:ext cx="20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Pancake Prickly Pear</a:t>
            </a:r>
            <a:endParaRPr lang="en-US" dirty="0"/>
          </a:p>
        </p:txBody>
      </p:sp>
      <p:pic>
        <p:nvPicPr>
          <p:cNvPr id="1028" name="Picture 4" descr="http://www.blueplanetbiomes.org/images/soaptre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191000"/>
            <a:ext cx="1362075" cy="1828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81400" y="6172200"/>
            <a:ext cx="16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Soaptree</a:t>
            </a:r>
            <a:r>
              <a:rPr lang="en-US" dirty="0" smtClean="0"/>
              <a:t> Yucca</a:t>
            </a:r>
            <a:endParaRPr lang="en-US" dirty="0"/>
          </a:p>
        </p:txBody>
      </p:sp>
      <p:pic>
        <p:nvPicPr>
          <p:cNvPr id="1030" name="Picture 6" descr="http://www.blueplanetbiomes.org/images/claret_c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495800"/>
            <a:ext cx="1847850" cy="12287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24600" y="6096000"/>
            <a:ext cx="196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Crimson Hedgehog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Biomes – a region with a distinct climate and set of organisms.</a:t>
            </a:r>
          </a:p>
          <a:p>
            <a:endParaRPr lang="en-US" sz="3200" dirty="0" smtClean="0"/>
          </a:p>
          <a:p>
            <a:r>
              <a:rPr lang="en-US" sz="3200" dirty="0" smtClean="0"/>
              <a:t>Biotic Factor – all living organism.  Anything that has to have food and water to live.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Abiotic</a:t>
            </a:r>
            <a:r>
              <a:rPr lang="en-US" sz="3200" dirty="0" smtClean="0"/>
              <a:t> Factor – all nonliving parts of a biome (precipitation, temperature, sunlight, air, water, and soil)</a:t>
            </a:r>
          </a:p>
        </p:txBody>
      </p:sp>
      <p:pic>
        <p:nvPicPr>
          <p:cNvPr id="3" name="Picture 2" descr="C:\Documents and Settings\mcclainm\Local Settings\Temporary Internet Files\Content.IE5\GXQR8XQV\MCj044040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257800"/>
            <a:ext cx="885769" cy="1081087"/>
          </a:xfrm>
          <a:prstGeom prst="rect">
            <a:avLst/>
          </a:prstGeom>
          <a:noFill/>
        </p:spPr>
      </p:pic>
      <p:pic>
        <p:nvPicPr>
          <p:cNvPr id="4" name="Picture 3" descr="C:\Documents and Settings\mcclainm\Local Settings\Temporary Internet Files\Content.IE5\SHMJCLMB\MCj02379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410200"/>
            <a:ext cx="1295400" cy="990600"/>
          </a:xfrm>
          <a:prstGeom prst="rect">
            <a:avLst/>
          </a:prstGeom>
          <a:noFill/>
        </p:spPr>
      </p:pic>
      <p:pic>
        <p:nvPicPr>
          <p:cNvPr id="5" name="Picture 4" descr="C:\Documents and Settings\mcclainm\Local Settings\Temporary Internet Files\Content.IE5\GXQR8XQV\MCj041362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334000"/>
            <a:ext cx="1371600" cy="762000"/>
          </a:xfrm>
          <a:prstGeom prst="rect">
            <a:avLst/>
          </a:prstGeom>
          <a:noFill/>
        </p:spPr>
      </p:pic>
      <p:pic>
        <p:nvPicPr>
          <p:cNvPr id="6" name="Picture 6" descr="C:\Documents and Settings\mcclainm\Local Settings\Temporary Internet Files\Content.IE5\GHYRWPAV\MPj0447700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105400"/>
            <a:ext cx="2505075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Animals</a:t>
            </a:r>
            <a:endParaRPr lang="en-US" dirty="0"/>
          </a:p>
        </p:txBody>
      </p:sp>
      <p:pic>
        <p:nvPicPr>
          <p:cNvPr id="32770" name="Picture 2" descr="http://www.blueplanetbiomes.org/images/banded_gila_mons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914525" cy="1362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2895600"/>
            <a:ext cx="139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Gila Monster</a:t>
            </a:r>
            <a:endParaRPr lang="en-US" dirty="0"/>
          </a:p>
        </p:txBody>
      </p:sp>
      <p:pic>
        <p:nvPicPr>
          <p:cNvPr id="32772" name="Picture 4" descr="http://www.blueplanetbiomes.org/images/bobc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1714500" cy="1876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86200" y="32766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pic>
        <p:nvPicPr>
          <p:cNvPr id="32774" name="Picture 6" descr="http://www.blueplanetbiomes.org/images/desert_kangaroo_r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1714500" cy="13049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2895600"/>
            <a:ext cx="14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Kangaroo Rat</a:t>
            </a:r>
            <a:endParaRPr lang="en-US" dirty="0"/>
          </a:p>
        </p:txBody>
      </p:sp>
      <p:pic>
        <p:nvPicPr>
          <p:cNvPr id="32776" name="Picture 8" descr="http://www.blueplanetbiomes.org/images/desert_tortoi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10000"/>
            <a:ext cx="1714500" cy="1295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5257800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Desert Tortoise</a:t>
            </a:r>
            <a:endParaRPr lang="en-US" dirty="0"/>
          </a:p>
        </p:txBody>
      </p:sp>
      <p:pic>
        <p:nvPicPr>
          <p:cNvPr id="32778" name="Picture 10" descr="http://www.blueplanetbiomes.org/images/thorny_dev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657600"/>
            <a:ext cx="1733550" cy="15335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33800" y="54864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Thorny Devil</a:t>
            </a:r>
            <a:endParaRPr lang="en-US" dirty="0"/>
          </a:p>
        </p:txBody>
      </p:sp>
      <p:pic>
        <p:nvPicPr>
          <p:cNvPr id="32780" name="Picture 12" descr="http://www.blueplanetbiomes.org/images/desert_bighorn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429000"/>
            <a:ext cx="1676400" cy="20002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0" y="56388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Desert Bighorn Sheep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Dominated by climax communities of grasses.</a:t>
            </a:r>
          </a:p>
          <a:p>
            <a:r>
              <a:rPr lang="en-US" dirty="0" smtClean="0"/>
              <a:t>Temperate and Tropical regions</a:t>
            </a:r>
          </a:p>
          <a:p>
            <a:r>
              <a:rPr lang="en-US" dirty="0" smtClean="0"/>
              <a:t>Precipitation: 25 – 75 cm per year</a:t>
            </a:r>
          </a:p>
          <a:p>
            <a:r>
              <a:rPr lang="en-US" dirty="0" smtClean="0"/>
              <a:t>Found all around the world with different names:  </a:t>
            </a:r>
          </a:p>
          <a:p>
            <a:r>
              <a:rPr lang="en-US" dirty="0" smtClean="0"/>
              <a:t>North America called  Prairies</a:t>
            </a:r>
          </a:p>
          <a:p>
            <a:r>
              <a:rPr lang="en-US" dirty="0" smtClean="0"/>
              <a:t>Asia called Steppes</a:t>
            </a:r>
          </a:p>
          <a:p>
            <a:r>
              <a:rPr lang="en-US" dirty="0" smtClean="0"/>
              <a:t>Africa called Savannas</a:t>
            </a:r>
          </a:p>
          <a:p>
            <a:r>
              <a:rPr lang="en-US" dirty="0" smtClean="0"/>
              <a:t>South America called Pampas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Grasslands perfect for growing wheat, rye, oats, barley, and corn.</a:t>
            </a:r>
          </a:p>
          <a:p>
            <a:r>
              <a:rPr lang="en-US" dirty="0" smtClean="0"/>
              <a:t>Grasslands also used to raise sheep and cattle.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Grassland – Steppes Plant &amp; Animal Life</a:t>
            </a:r>
            <a:endParaRPr lang="en-US" dirty="0"/>
          </a:p>
        </p:txBody>
      </p:sp>
      <p:pic>
        <p:nvPicPr>
          <p:cNvPr id="33794" name="Picture 2" descr="http://www.blueplanetbiomes.org/images/artemisia_frig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1847850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200400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Fringed </a:t>
            </a:r>
            <a:r>
              <a:rPr lang="en-US" dirty="0" err="1" smtClean="0"/>
              <a:t>Sagebush</a:t>
            </a:r>
            <a:endParaRPr lang="en-US" dirty="0"/>
          </a:p>
        </p:txBody>
      </p:sp>
      <p:pic>
        <p:nvPicPr>
          <p:cNvPr id="33796" name="Picture 4" descr="http://www.blueplanetbiomes.org/images/sals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18288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3200400"/>
            <a:ext cx="13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Tumbleweed</a:t>
            </a:r>
            <a:endParaRPr lang="en-US" dirty="0"/>
          </a:p>
        </p:txBody>
      </p:sp>
      <p:pic>
        <p:nvPicPr>
          <p:cNvPr id="33798" name="Picture 6" descr="http://www.blueplanetbiomes.org/images/rhubar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066801"/>
            <a:ext cx="184785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0" y="36576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Rhubarb</a:t>
            </a:r>
            <a:endParaRPr lang="en-US" dirty="0"/>
          </a:p>
        </p:txBody>
      </p:sp>
      <p:pic>
        <p:nvPicPr>
          <p:cNvPr id="33800" name="Picture 8" descr="http://www.blueplanetbiomes.org/images/corsac_fo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038600"/>
            <a:ext cx="1714500" cy="11144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5334000"/>
            <a:ext cx="117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Corsac</a:t>
            </a:r>
            <a:r>
              <a:rPr lang="en-US" dirty="0" smtClean="0"/>
              <a:t> Fox</a:t>
            </a:r>
            <a:endParaRPr lang="en-US" dirty="0"/>
          </a:p>
        </p:txBody>
      </p:sp>
      <p:pic>
        <p:nvPicPr>
          <p:cNvPr id="33802" name="Picture 10" descr="http://www.blueplanetbiomes.org/images/saig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581400"/>
            <a:ext cx="2000250" cy="23907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81400" y="6172200"/>
            <a:ext cx="15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Saiga</a:t>
            </a:r>
            <a:r>
              <a:rPr lang="en-US" dirty="0" smtClean="0"/>
              <a:t> Antelope</a:t>
            </a:r>
            <a:endParaRPr lang="en-US" dirty="0"/>
          </a:p>
        </p:txBody>
      </p:sp>
      <p:pic>
        <p:nvPicPr>
          <p:cNvPr id="33804" name="Picture 12" descr="http://www.blueplanetbiomes.org/images/lynx_on_rock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962400"/>
            <a:ext cx="1743075" cy="22002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29400" y="6400800"/>
            <a:ext cx="151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Northern Lynx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Northern America Prairie Plants &amp; Animals</a:t>
            </a:r>
            <a:endParaRPr lang="en-US" dirty="0"/>
          </a:p>
        </p:txBody>
      </p:sp>
      <p:pic>
        <p:nvPicPr>
          <p:cNvPr id="36866" name="Picture 2" descr="http://www.blueplanetbiomes.org/images/indian_gr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219201"/>
            <a:ext cx="14478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352800"/>
            <a:ext cx="133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Indian Grass</a:t>
            </a:r>
            <a:endParaRPr lang="en-US" dirty="0"/>
          </a:p>
        </p:txBody>
      </p:sp>
      <p:pic>
        <p:nvPicPr>
          <p:cNvPr id="36868" name="Picture 4" descr="http://www.blueplanetbiomes.org/images/buffalo_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1847850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3657600"/>
            <a:ext cx="14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Buffalo Grass</a:t>
            </a:r>
            <a:endParaRPr lang="en-US" dirty="0"/>
          </a:p>
        </p:txBody>
      </p:sp>
      <p:pic>
        <p:nvPicPr>
          <p:cNvPr id="36870" name="Picture 6" descr="http://www.blueplanetbiomes.org/images/milkwee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184785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3581400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Milkweed</a:t>
            </a:r>
            <a:endParaRPr lang="en-US" dirty="0"/>
          </a:p>
        </p:txBody>
      </p:sp>
      <p:pic>
        <p:nvPicPr>
          <p:cNvPr id="36872" name="Picture 8" descr="http://www.blueplanetbiomes.org/images/echinac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600200"/>
            <a:ext cx="1847850" cy="13144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1800" y="3124200"/>
            <a:ext cx="202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 Cone Flower</a:t>
            </a:r>
            <a:endParaRPr lang="en-US" dirty="0"/>
          </a:p>
        </p:txBody>
      </p:sp>
      <p:pic>
        <p:nvPicPr>
          <p:cNvPr id="36874" name="Picture 10" descr="http://www.blueplanetbiomes.org/images/badg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14800"/>
            <a:ext cx="1847850" cy="16002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14400" y="5943600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Badger</a:t>
            </a:r>
            <a:endParaRPr lang="en-US" dirty="0"/>
          </a:p>
        </p:txBody>
      </p:sp>
      <p:pic>
        <p:nvPicPr>
          <p:cNvPr id="36876" name="Picture 12" descr="http://www.blueplanetbiomes.org/images/bumble_b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4191000"/>
            <a:ext cx="1924050" cy="14382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2800" y="57150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Bumblebee</a:t>
            </a:r>
            <a:endParaRPr lang="en-US" dirty="0"/>
          </a:p>
        </p:txBody>
      </p:sp>
      <p:pic>
        <p:nvPicPr>
          <p:cNvPr id="36878" name="Picture 14" descr="http://www.blueplanetbiomes.org/images/prairie_do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267200"/>
            <a:ext cx="1847850" cy="12382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67400" y="5715000"/>
            <a:ext cx="12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Prairie Dog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Pampas Plant and Animals</a:t>
            </a:r>
            <a:endParaRPr lang="en-US" dirty="0"/>
          </a:p>
        </p:txBody>
      </p:sp>
      <p:pic>
        <p:nvPicPr>
          <p:cNvPr id="37890" name="Picture 2" descr="http://www.blueplanetbiomes.org/images/geoffro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1790700" cy="2343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6019800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Geoffory’s</a:t>
            </a:r>
            <a:r>
              <a:rPr lang="en-US" dirty="0" smtClean="0"/>
              <a:t> Cat</a:t>
            </a:r>
            <a:endParaRPr lang="en-US" dirty="0"/>
          </a:p>
        </p:txBody>
      </p:sp>
      <p:pic>
        <p:nvPicPr>
          <p:cNvPr id="37892" name="Picture 4" descr="http://www.blueplanetbiomes.org/images/greater_rh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1838325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867400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Greater Rhea</a:t>
            </a:r>
            <a:endParaRPr lang="en-US" dirty="0"/>
          </a:p>
        </p:txBody>
      </p:sp>
      <p:pic>
        <p:nvPicPr>
          <p:cNvPr id="37894" name="Picture 6" descr="http://www.blueplanetbiomes.org/images/pampa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19200"/>
            <a:ext cx="2057400" cy="1638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971800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Pampas Grass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 Plant and Animals</a:t>
            </a:r>
            <a:endParaRPr lang="en-US" dirty="0"/>
          </a:p>
        </p:txBody>
      </p:sp>
      <p:pic>
        <p:nvPicPr>
          <p:cNvPr id="38914" name="Picture 2" descr="http://www.blueplanetbiomes.org/images/baobab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1790700" cy="1800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335280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Baobab Tree</a:t>
            </a:r>
            <a:endParaRPr lang="en-US" dirty="0"/>
          </a:p>
        </p:txBody>
      </p:sp>
      <p:pic>
        <p:nvPicPr>
          <p:cNvPr id="38916" name="Picture 4" descr="http://www.blueplanetbiomes.org/images/elephant_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1724025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3276600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Elephant Grass</a:t>
            </a:r>
            <a:endParaRPr lang="en-US" dirty="0"/>
          </a:p>
        </p:txBody>
      </p:sp>
      <p:pic>
        <p:nvPicPr>
          <p:cNvPr id="38918" name="Picture 6" descr="http://www.blueplanetbiomes.org/images/flower_kangaroop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184785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3352800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Kangaroo Paw</a:t>
            </a:r>
            <a:endParaRPr lang="en-US" dirty="0"/>
          </a:p>
        </p:txBody>
      </p:sp>
      <p:pic>
        <p:nvPicPr>
          <p:cNvPr id="38920" name="Picture 8" descr="http://www.blueplanetbiomes.org/images/manke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143001"/>
            <a:ext cx="17145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0" y="3352800"/>
            <a:ext cx="159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Mankettia</a:t>
            </a:r>
            <a:r>
              <a:rPr lang="en-US" dirty="0" smtClean="0"/>
              <a:t> Tree</a:t>
            </a:r>
            <a:endParaRPr lang="en-US" dirty="0"/>
          </a:p>
        </p:txBody>
      </p:sp>
      <p:pic>
        <p:nvPicPr>
          <p:cNvPr id="38922" name="Picture 10" descr="http://www.blueplanetbiomes.org/images/elephan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1828800" cy="1695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715000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 Elephant </a:t>
            </a:r>
            <a:endParaRPr lang="en-US" dirty="0"/>
          </a:p>
        </p:txBody>
      </p:sp>
      <p:pic>
        <p:nvPicPr>
          <p:cNvPr id="38924" name="Picture 12" descr="http://www.blueplanetbiomes.org/images/koa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733800"/>
            <a:ext cx="1619250" cy="22002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71800" y="6096000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Koala Bear</a:t>
            </a:r>
            <a:endParaRPr lang="en-US" dirty="0"/>
          </a:p>
        </p:txBody>
      </p:sp>
      <p:pic>
        <p:nvPicPr>
          <p:cNvPr id="38926" name="Picture 14" descr="http://www.blueplanetbiomes.org/images/lione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810000"/>
            <a:ext cx="1714500" cy="13811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562600" y="53340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Lion</a:t>
            </a:r>
            <a:endParaRPr lang="en-US" dirty="0"/>
          </a:p>
        </p:txBody>
      </p:sp>
      <p:pic>
        <p:nvPicPr>
          <p:cNvPr id="38928" name="Picture 16" descr="http://www.blueplanetbiomes.org/images/baboon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3810000"/>
            <a:ext cx="1847850" cy="18573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43800" y="60198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flowing water such as rivers and streams.</a:t>
            </a:r>
          </a:p>
          <a:p>
            <a:r>
              <a:rPr lang="en-US" dirty="0" smtClean="0"/>
              <a:t>Standing water such as lakes, ponds, and wetlands.</a:t>
            </a:r>
          </a:p>
          <a:p>
            <a:r>
              <a:rPr lang="en-US" dirty="0" smtClean="0"/>
              <a:t>4 factors that determine which species can survive are:  Water Temp, Sunlight, Dissolved Oxygen, and Amount of Salt.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Rivers and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35563"/>
          </a:xfrm>
        </p:spPr>
        <p:txBody>
          <a:bodyPr/>
          <a:lstStyle/>
          <a:p>
            <a:r>
              <a:rPr lang="en-US" dirty="0" smtClean="0"/>
              <a:t>Flowing </a:t>
            </a:r>
            <a:r>
              <a:rPr lang="en-US" b="1" u="sng" dirty="0" smtClean="0"/>
              <a:t>freshwater </a:t>
            </a:r>
            <a:r>
              <a:rPr lang="en-US" dirty="0" smtClean="0"/>
              <a:t>environments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Small brooks to large rivers.</a:t>
            </a:r>
          </a:p>
          <a:p>
            <a:r>
              <a:rPr lang="en-US" dirty="0" smtClean="0"/>
              <a:t>The faster the river flows the more oxygen content there is in the water.</a:t>
            </a:r>
          </a:p>
          <a:p>
            <a:r>
              <a:rPr lang="en-US" dirty="0" smtClean="0"/>
              <a:t>Most nutrients are washed into the water from the land it flows through.</a:t>
            </a:r>
          </a:p>
          <a:p>
            <a:r>
              <a:rPr lang="en-US" dirty="0" smtClean="0"/>
              <a:t>Humans use for recreations:  fishing, swimming, skiing, etc.</a:t>
            </a:r>
          </a:p>
          <a:p>
            <a:r>
              <a:rPr lang="en-US" dirty="0" smtClean="0"/>
              <a:t>Once considered a free place to dump sewage.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cold, dry, treeless region sometimes called a cold desert.</a:t>
            </a:r>
          </a:p>
          <a:p>
            <a:r>
              <a:rPr lang="en-US" dirty="0" smtClean="0"/>
              <a:t>Precipitation – 25cm (10in) per year</a:t>
            </a:r>
          </a:p>
          <a:p>
            <a:r>
              <a:rPr lang="en-US" dirty="0" smtClean="0"/>
              <a:t>Temperature -  -12⁰C  (10⁰F)average daily temp.</a:t>
            </a:r>
          </a:p>
          <a:p>
            <a:r>
              <a:rPr lang="en-US" dirty="0" smtClean="0"/>
              <a:t>Permafrost – frozen layer of soil just beneath the top layer of soil.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and Streams</a:t>
            </a:r>
            <a:endParaRPr lang="en-US" dirty="0"/>
          </a:p>
        </p:txBody>
      </p:sp>
      <p:pic>
        <p:nvPicPr>
          <p:cNvPr id="2050" name="Picture 2" descr="photo of Beautiful White Bear River Falls Southern Labrado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2819400" cy="1905000"/>
          </a:xfrm>
          <a:prstGeom prst="rect">
            <a:avLst/>
          </a:prstGeom>
          <a:noFill/>
        </p:spPr>
      </p:pic>
      <p:pic>
        <p:nvPicPr>
          <p:cNvPr id="2052" name="Picture 4" descr="photo of Grand Canyon Du Verdon River Alpes De Haute Provence Franc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600200"/>
            <a:ext cx="32004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3733800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657600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2054" name="Picture 6" descr="Grassy Stream Ban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191000"/>
            <a:ext cx="2590800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019800"/>
            <a:ext cx="19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Grass Bank Stream</a:t>
            </a:r>
            <a:endParaRPr lang="en-US" dirty="0"/>
          </a:p>
        </p:txBody>
      </p:sp>
      <p:pic>
        <p:nvPicPr>
          <p:cNvPr id="2056" name="Picture 8" descr="Whitewater 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4191000"/>
            <a:ext cx="3124200" cy="167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0" y="6019800"/>
            <a:ext cx="17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Waterfall Stream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 and 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low place that fills with water over time or water from an overflowing stream.</a:t>
            </a:r>
          </a:p>
          <a:p>
            <a:r>
              <a:rPr lang="en-US" dirty="0" smtClean="0"/>
              <a:t>Water hardly moves.</a:t>
            </a:r>
          </a:p>
          <a:p>
            <a:r>
              <a:rPr lang="en-US" dirty="0" smtClean="0"/>
              <a:t>Contains more plant life than flowing water.</a:t>
            </a:r>
          </a:p>
          <a:p>
            <a:r>
              <a:rPr lang="en-US" dirty="0" smtClean="0"/>
              <a:t>Lakes are larger and deeper than ponds.</a:t>
            </a:r>
          </a:p>
          <a:p>
            <a:r>
              <a:rPr lang="en-US" dirty="0" smtClean="0"/>
              <a:t>Pond water is warmed by the sunlight and support plant ( </a:t>
            </a:r>
            <a:r>
              <a:rPr lang="en-US" b="1" dirty="0" smtClean="0"/>
              <a:t>algae and plankton</a:t>
            </a:r>
            <a:r>
              <a:rPr lang="en-US" dirty="0" smtClean="0"/>
              <a:t>) and animal life.</a:t>
            </a:r>
          </a:p>
          <a:p>
            <a:r>
              <a:rPr lang="en-US" dirty="0" smtClean="0"/>
              <a:t>Deeper lakes support life longer.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 and Ponds</a:t>
            </a:r>
            <a:endParaRPr lang="en-US" dirty="0"/>
          </a:p>
        </p:txBody>
      </p:sp>
      <p:pic>
        <p:nvPicPr>
          <p:cNvPr id="43010" name="Picture 2" descr="Crater Lake and Wizard Island. Crater Lake National Park (Panoramic color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276600" cy="2209800"/>
          </a:xfrm>
          <a:prstGeom prst="rect">
            <a:avLst/>
          </a:prstGeom>
          <a:noFill/>
        </p:spPr>
      </p:pic>
      <p:pic>
        <p:nvPicPr>
          <p:cNvPr id="43012" name="Picture 4" descr="Jonathan Olds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447800"/>
            <a:ext cx="3200400" cy="2171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3733800"/>
            <a:ext cx="60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733800"/>
            <a:ext cx="60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43016" name="Picture 8" descr="http://bigsnestpond.net/Pictures/winterp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419600"/>
            <a:ext cx="2743200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28800" y="6400800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Pond</a:t>
            </a:r>
            <a:endParaRPr lang="en-US" dirty="0"/>
          </a:p>
        </p:txBody>
      </p:sp>
      <p:pic>
        <p:nvPicPr>
          <p:cNvPr id="43018" name="Picture 10" descr="http://www.thedailygreen.com/cm/thedailygreen/images/garten-hertordshire-l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419600"/>
            <a:ext cx="3200400" cy="16764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48400" y="6324600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Regions that are wet for all or most of the year</a:t>
            </a:r>
          </a:p>
          <a:p>
            <a:r>
              <a:rPr lang="en-US" dirty="0" smtClean="0"/>
              <a:t>Found in regions that lie between landmasses and water.</a:t>
            </a:r>
          </a:p>
          <a:p>
            <a:r>
              <a:rPr lang="en-US" dirty="0" smtClean="0"/>
              <a:t>Other names:  swamps, bogs, and fens</a:t>
            </a:r>
          </a:p>
          <a:p>
            <a:r>
              <a:rPr lang="en-US" dirty="0" smtClean="0"/>
              <a:t>Very fertile </a:t>
            </a:r>
          </a:p>
          <a:p>
            <a:r>
              <a:rPr lang="en-US" dirty="0" smtClean="0"/>
              <a:t>Animals:  beavers, muskrats, alligators, bog turtles.</a:t>
            </a:r>
          </a:p>
          <a:p>
            <a:r>
              <a:rPr lang="en-US" dirty="0" smtClean="0"/>
              <a:t>Once thought of as useless, but are now being restored for their valuable resources.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pic>
        <p:nvPicPr>
          <p:cNvPr id="45058" name="Picture 2" descr="Beaver Pond. Voyageurs National Park, Minnesota, USA. (color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124200" cy="1676400"/>
          </a:xfrm>
          <a:prstGeom prst="rect">
            <a:avLst/>
          </a:prstGeom>
          <a:noFill/>
        </p:spPr>
      </p:pic>
      <p:pic>
        <p:nvPicPr>
          <p:cNvPr id="45060" name="Picture 4" descr="Mixed marsh ecosystem with mangrove shrubs near Parautis pond, morning. Everglades National Park, Florida, USA. (color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371600"/>
            <a:ext cx="3048000" cy="1600201"/>
          </a:xfrm>
          <a:prstGeom prst="rect">
            <a:avLst/>
          </a:prstGeom>
          <a:noFill/>
        </p:spPr>
      </p:pic>
      <p:pic>
        <p:nvPicPr>
          <p:cNvPr id="45062" name="Picture 6" descr="http://drake.marin.k12.ca.us/stuwork/rockwater/Wetlands%202/bea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352800"/>
            <a:ext cx="2381250" cy="2619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6248400"/>
            <a:ext cx="91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Beavers</a:t>
            </a:r>
            <a:endParaRPr lang="en-US" dirty="0"/>
          </a:p>
        </p:txBody>
      </p:sp>
      <p:pic>
        <p:nvPicPr>
          <p:cNvPr id="45064" name="Picture 8" descr="http://drake.marin.k12.ca.us/stuwork/rockwater/Wetlands%202/alligat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447800"/>
            <a:ext cx="1447800" cy="1600200"/>
          </a:xfrm>
          <a:prstGeom prst="rect">
            <a:avLst/>
          </a:prstGeom>
          <a:noFill/>
        </p:spPr>
      </p:pic>
      <p:pic>
        <p:nvPicPr>
          <p:cNvPr id="45066" name="Picture 10" descr="http://animaldiversity.ummz.umich.edu/site/resources/Grzimek_mammals/Voles_Lemmings/Ondatra_zibethicus.jpg/button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3429000"/>
            <a:ext cx="22098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62400" y="6096000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pic>
        <p:nvPicPr>
          <p:cNvPr id="45068" name="Picture 12" descr="http://upload.wikimedia.org/wikipedia/commons/thumb/6/61/Bog_Turtle.jpg/180px-Bog_Turtl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3505200"/>
            <a:ext cx="2286000" cy="2362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0" y="6019800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Bog Turtle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Salt Water Ecosystems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Zones of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Lighted Zone – upper 200 m, sunlight penetrates the water.  Home of plankton.</a:t>
            </a:r>
          </a:p>
          <a:p>
            <a:endParaRPr lang="en-US" dirty="0" smtClean="0"/>
          </a:p>
          <a:p>
            <a:r>
              <a:rPr lang="en-US" dirty="0" smtClean="0"/>
              <a:t>Dark Zone – Below 200 m, sunlight does not penetrate this water.  Animals feed or organisms that float down or on each other.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Ocean zon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248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diverse ecosystem in the world.</a:t>
            </a:r>
          </a:p>
          <a:p>
            <a:r>
              <a:rPr lang="en-US" dirty="0" smtClean="0"/>
              <a:t>Formed over long periods of time.</a:t>
            </a:r>
          </a:p>
          <a:p>
            <a:r>
              <a:rPr lang="en-US" dirty="0" smtClean="0"/>
              <a:t>Formed by calcium carbonate skeletons secreted by animals called coral.</a:t>
            </a:r>
          </a:p>
          <a:p>
            <a:r>
              <a:rPr lang="en-US" dirty="0" smtClean="0"/>
              <a:t>When coral dies their skeletons remain.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7/76/Blue_Linckia_Starfish.JPG/200px-Blue_Linckia_Starf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0"/>
            <a:ext cx="6858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Plants – mosses, grasses, and small shrubs.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1026" name="Picture 2" descr="http://www.blueplanetbiomes.org/images/arctic_willo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2286000" cy="1714501"/>
          </a:xfrm>
          <a:prstGeom prst="rect">
            <a:avLst/>
          </a:prstGeom>
          <a:noFill/>
        </p:spPr>
      </p:pic>
      <p:pic>
        <p:nvPicPr>
          <p:cNvPr id="1028" name="Picture 4" descr="http://www.blueplanetbiomes.org/images/pasqueflow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1847850" cy="2571751"/>
          </a:xfrm>
          <a:prstGeom prst="rect">
            <a:avLst/>
          </a:prstGeom>
          <a:noFill/>
        </p:spPr>
      </p:pic>
      <p:pic>
        <p:nvPicPr>
          <p:cNvPr id="1030" name="Picture 6" descr="http://www.blueplanetbiomes.org/images/arctic_mos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819400"/>
            <a:ext cx="23622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800600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Arctic Willow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334000"/>
            <a:ext cx="170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Pasque</a:t>
            </a:r>
            <a:r>
              <a:rPr lang="en-US" sz="2000" dirty="0" smtClean="0"/>
              <a:t> Flower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876800"/>
            <a:ext cx="139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Arctic Moss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Ocean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Intertidal Zone – is the portion of the shoreline that is covered with water at high tide and exposed to the air during low tide- Called the Seashore – Contains- sea grasses, periwinkle snails, herons, sea stars, anemones, clams, crabs, snails, and conchs</a:t>
            </a:r>
          </a:p>
          <a:p>
            <a:r>
              <a:rPr lang="en-US" dirty="0" smtClean="0"/>
              <a:t>Neritic Zone – Moves away from the shore, water is warm and receives a lot of sunlight. Contains seaweed, corals, sea turtles, fishes, sponges, and dolphins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Oceanic Zone – Sea floor drops sharply, Plankton is found near the surface,  contains fishes, whales, sharks, squids, glow fish</a:t>
            </a:r>
          </a:p>
          <a:p>
            <a:r>
              <a:rPr lang="en-US" dirty="0" smtClean="0"/>
              <a:t>Benthic Zone – Is the ocean floor, deepest parts do not get any sunlight, very cold, animals: fishes, worms, crabs, bacteria, sea urchins – some animals get energy from thermal 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3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www.blevinsphoto.com/images/306_05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2133600" cy="3962400"/>
          </a:xfrm>
          <a:prstGeom prst="rect">
            <a:avLst/>
          </a:prstGeom>
          <a:noFill/>
        </p:spPr>
      </p:pic>
      <p:pic>
        <p:nvPicPr>
          <p:cNvPr id="56324" name="Picture 4" descr="http://www.blevinsphoto.com/images/173_34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75260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area where a river meets an ocean and contains a mixture of freshwater and salt water.</a:t>
            </a:r>
          </a:p>
          <a:p>
            <a:r>
              <a:rPr lang="en-US" dirty="0" smtClean="0"/>
              <a:t>Also called bays, lagoons, harbors, inlets, and sounds.</a:t>
            </a:r>
          </a:p>
          <a:p>
            <a:r>
              <a:rPr lang="en-US" dirty="0" smtClean="0"/>
              <a:t>Extremely fertile because the freshwater brings tons of nutrients.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species of algae, salt-tolerant grasses, shrimp, crabs, clams, oysters, snails, worms, and fish.</a:t>
            </a:r>
          </a:p>
          <a:p>
            <a:r>
              <a:rPr lang="en-US" dirty="0" smtClean="0"/>
              <a:t>Estuaries provide much of the seafood consumed by humans.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upload.wikimedia.org/wikipedia/commons/thumb/6/60/Klamath_river_estuary.jpg/250px-Klamath_river_estu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3962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dirty="0" smtClean="0"/>
              <a:t>Tundra animals – insects, birds, mice, lemmings, caribou, reindeer, and musk oxen</a:t>
            </a:r>
            <a:endParaRPr lang="en-US" dirty="0"/>
          </a:p>
        </p:txBody>
      </p:sp>
      <p:pic>
        <p:nvPicPr>
          <p:cNvPr id="16386" name="Picture 2" descr="http://www.blueplanetbiomes.org/images/caribo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411729" cy="2057400"/>
          </a:xfrm>
          <a:prstGeom prst="rect">
            <a:avLst/>
          </a:prstGeom>
          <a:noFill/>
        </p:spPr>
      </p:pic>
      <p:pic>
        <p:nvPicPr>
          <p:cNvPr id="16388" name="Picture 4" descr="http://www.blueplanetbiomes.org/images/musk_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928" y="1752600"/>
            <a:ext cx="2438398" cy="1905000"/>
          </a:xfrm>
          <a:prstGeom prst="rect">
            <a:avLst/>
          </a:prstGeom>
          <a:noFill/>
        </p:spPr>
      </p:pic>
      <p:pic>
        <p:nvPicPr>
          <p:cNvPr id="16390" name="Picture 6" descr="http://www.blueplanetbiomes.org/images/snowy_owl_chic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752600"/>
            <a:ext cx="2514600" cy="1828800"/>
          </a:xfrm>
          <a:prstGeom prst="rect">
            <a:avLst/>
          </a:prstGeom>
          <a:noFill/>
        </p:spPr>
      </p:pic>
      <p:pic>
        <p:nvPicPr>
          <p:cNvPr id="16392" name="Picture 8" descr="http://www.blueplanetbiomes.org/images/harlequin_du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343400"/>
            <a:ext cx="2667000" cy="1847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3886200"/>
            <a:ext cx="96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caribou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733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Musk Oxen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810000"/>
            <a:ext cx="1340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Snowy Owl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62484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Harlequin Duck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forest of mostly evergreen trees.</a:t>
            </a:r>
          </a:p>
          <a:p>
            <a:r>
              <a:rPr lang="en-US" dirty="0" smtClean="0"/>
              <a:t>Short Summers</a:t>
            </a:r>
          </a:p>
          <a:p>
            <a:r>
              <a:rPr lang="en-US" dirty="0" smtClean="0"/>
              <a:t>Precipitation – 35 -100 cm per year</a:t>
            </a:r>
          </a:p>
          <a:p>
            <a:r>
              <a:rPr lang="en-US" dirty="0" smtClean="0"/>
              <a:t>Largest of the 7 Biomes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Plant Life</a:t>
            </a:r>
            <a:endParaRPr lang="en-US" dirty="0"/>
          </a:p>
        </p:txBody>
      </p:sp>
      <p:pic>
        <p:nvPicPr>
          <p:cNvPr id="18434" name="Picture 2" descr="http://www.blueplanetbiomes.org/images/balsamf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86000" cy="1676400"/>
          </a:xfrm>
          <a:prstGeom prst="rect">
            <a:avLst/>
          </a:prstGeom>
          <a:noFill/>
        </p:spPr>
      </p:pic>
      <p:pic>
        <p:nvPicPr>
          <p:cNvPr id="18436" name="Picture 4" descr="http://www.blueplanetbiomes.org/images/douglasf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057400" cy="2457450"/>
          </a:xfrm>
          <a:prstGeom prst="rect">
            <a:avLst/>
          </a:prstGeom>
          <a:noFill/>
        </p:spPr>
      </p:pic>
      <p:pic>
        <p:nvPicPr>
          <p:cNvPr id="18438" name="Picture 6" descr="http://www.blueplanetbiomes.org/images/white_f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22860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38100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Balsam Fir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3434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Douglas Fir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419600"/>
            <a:ext cx="10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Fir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Animals</a:t>
            </a:r>
            <a:endParaRPr lang="en-US" dirty="0"/>
          </a:p>
        </p:txBody>
      </p:sp>
      <p:pic>
        <p:nvPicPr>
          <p:cNvPr id="20482" name="Picture 2" descr="http://www.blueplanetbiomes.org/images/black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2209800" cy="2286000"/>
          </a:xfrm>
          <a:prstGeom prst="rect">
            <a:avLst/>
          </a:prstGeom>
          <a:noFill/>
        </p:spPr>
      </p:pic>
      <p:pic>
        <p:nvPicPr>
          <p:cNvPr id="20484" name="Picture 4" descr="http://www.blueplanetbiomes.org/images/2_wol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9200"/>
            <a:ext cx="2105025" cy="2257426"/>
          </a:xfrm>
          <a:prstGeom prst="rect">
            <a:avLst/>
          </a:prstGeom>
          <a:noFill/>
        </p:spPr>
      </p:pic>
      <p:pic>
        <p:nvPicPr>
          <p:cNvPr id="20486" name="Picture 6" descr="http://www.blueplanetbiomes.org/images/river_ott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19200"/>
            <a:ext cx="236220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3810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733800"/>
            <a:ext cx="135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 Wolves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1000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 Otter</a:t>
            </a:r>
            <a:endParaRPr lang="en-US" dirty="0"/>
          </a:p>
        </p:txBody>
      </p:sp>
      <p:pic>
        <p:nvPicPr>
          <p:cNvPr id="20488" name="Picture 8" descr="http://www.blueplanetbiomes.org/images/snowshoe_h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91000"/>
            <a:ext cx="2171700" cy="1714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0" y="6096000"/>
            <a:ext cx="18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Snowshoe Rabbit</a:t>
            </a:r>
            <a:endParaRPr lang="en-US" dirty="0"/>
          </a:p>
        </p:txBody>
      </p:sp>
      <p:pic>
        <p:nvPicPr>
          <p:cNvPr id="20490" name="Picture 10" descr="http://www.blueplanetbiomes.org/images/finsn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191000"/>
            <a:ext cx="2209800" cy="16002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6096000"/>
            <a:ext cx="91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Fox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biome that we live in</a:t>
            </a:r>
          </a:p>
          <a:p>
            <a:r>
              <a:rPr lang="en-US" dirty="0" smtClean="0"/>
              <a:t>Has 4 distinct season:  Winter, Spring, Summer, Fall</a:t>
            </a:r>
          </a:p>
          <a:p>
            <a:r>
              <a:rPr lang="en-US" dirty="0" smtClean="0"/>
              <a:t>Trees loose their leaves each winter.</a:t>
            </a:r>
          </a:p>
          <a:p>
            <a:r>
              <a:rPr lang="en-US" dirty="0" smtClean="0"/>
              <a:t>Precipitation – 75 – 150 cm per year.</a:t>
            </a:r>
          </a:p>
          <a:p>
            <a:r>
              <a:rPr lang="en-US" dirty="0" smtClean="0"/>
              <a:t>Temp – below freezing – 30⁰C (86⁰F)</a:t>
            </a:r>
          </a:p>
          <a:p>
            <a:r>
              <a:rPr lang="en-US" dirty="0" smtClean="0"/>
              <a:t>Large variety of plant and animal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1284</Words>
  <Application>Microsoft Office PowerPoint</Application>
  <PresentationFormat>On-screen Show (4:3)</PresentationFormat>
  <Paragraphs>210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Biomes</vt:lpstr>
      <vt:lpstr>PowerPoint Presentation</vt:lpstr>
      <vt:lpstr>Tundra</vt:lpstr>
      <vt:lpstr>Tundra Life</vt:lpstr>
      <vt:lpstr>PowerPoint Presentation</vt:lpstr>
      <vt:lpstr>Taiga</vt:lpstr>
      <vt:lpstr>Taiga Plant Life</vt:lpstr>
      <vt:lpstr>Taiga Animals</vt:lpstr>
      <vt:lpstr>Temperate Deciduous Forest</vt:lpstr>
      <vt:lpstr>Temperate Deciduous Forest Plants</vt:lpstr>
      <vt:lpstr>Temperate Deciduous Forest Animals</vt:lpstr>
      <vt:lpstr>Temperate Rain Forest</vt:lpstr>
      <vt:lpstr>Tropical Rain Forest</vt:lpstr>
      <vt:lpstr>The Zones/Strata</vt:lpstr>
      <vt:lpstr>PowerPoint Presentation</vt:lpstr>
      <vt:lpstr>Plant Life</vt:lpstr>
      <vt:lpstr>Animal Life</vt:lpstr>
      <vt:lpstr>Desert</vt:lpstr>
      <vt:lpstr>Desert Plants</vt:lpstr>
      <vt:lpstr>Desert Animals</vt:lpstr>
      <vt:lpstr>Grasslands</vt:lpstr>
      <vt:lpstr>PowerPoint Presentation</vt:lpstr>
      <vt:lpstr>Grassland – Steppes Plant &amp; Animal Life</vt:lpstr>
      <vt:lpstr>Northern America Prairie Plants &amp; Animals</vt:lpstr>
      <vt:lpstr>Pampas Plant and Animals</vt:lpstr>
      <vt:lpstr>Savanna Plant and Animals</vt:lpstr>
      <vt:lpstr>Aquatic Biomes</vt:lpstr>
      <vt:lpstr>Freshwater Ecosystems</vt:lpstr>
      <vt:lpstr>Rivers and Streams</vt:lpstr>
      <vt:lpstr>Rivers and Streams</vt:lpstr>
      <vt:lpstr>Lakes and Ponds</vt:lpstr>
      <vt:lpstr>Lakes and Ponds</vt:lpstr>
      <vt:lpstr>Wetlands</vt:lpstr>
      <vt:lpstr>Wetlands</vt:lpstr>
      <vt:lpstr>Salt Water Ecosystems</vt:lpstr>
      <vt:lpstr>2 Zones of the Ocean</vt:lpstr>
      <vt:lpstr>PowerPoint Presentation</vt:lpstr>
      <vt:lpstr>Coral Reefs</vt:lpstr>
      <vt:lpstr>PowerPoint Presentation</vt:lpstr>
      <vt:lpstr>The Ocean</vt:lpstr>
      <vt:lpstr>The Ocean Zone</vt:lpstr>
      <vt:lpstr>PowerPoint Presentation</vt:lpstr>
      <vt:lpstr>Estuaries</vt:lpstr>
      <vt:lpstr>Estuary Life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mcclainm</dc:creator>
  <cp:lastModifiedBy>SHEILA DUNPHY</cp:lastModifiedBy>
  <cp:revision>185</cp:revision>
  <cp:lastPrinted>2015-10-25T19:34:46Z</cp:lastPrinted>
  <dcterms:created xsi:type="dcterms:W3CDTF">2009-10-15T12:40:41Z</dcterms:created>
  <dcterms:modified xsi:type="dcterms:W3CDTF">2015-10-25T21:43:18Z</dcterms:modified>
</cp:coreProperties>
</file>